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16" r:id="rId5"/>
    <p:sldId id="328" r:id="rId6"/>
    <p:sldId id="265" r:id="rId7"/>
    <p:sldId id="344" r:id="rId8"/>
    <p:sldId id="319" r:id="rId9"/>
    <p:sldId id="322" r:id="rId10"/>
    <p:sldId id="341" r:id="rId11"/>
    <p:sldId id="343" r:id="rId12"/>
    <p:sldId id="325" r:id="rId13"/>
    <p:sldId id="329" r:id="rId14"/>
    <p:sldId id="331" r:id="rId15"/>
    <p:sldId id="327" r:id="rId16"/>
    <p:sldId id="323" r:id="rId17"/>
    <p:sldId id="340" r:id="rId18"/>
    <p:sldId id="342" r:id="rId19"/>
    <p:sldId id="312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800"/>
    <a:srgbClr val="00587C"/>
    <a:srgbClr val="708D1B"/>
    <a:srgbClr val="63C1E7"/>
    <a:srgbClr val="CF7F00"/>
    <a:srgbClr val="003E51"/>
    <a:srgbClr val="B94700"/>
    <a:srgbClr val="707372"/>
    <a:srgbClr val="FFEAC9"/>
    <a:srgbClr val="FFD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6" autoAdjust="0"/>
    <p:restoredTop sz="93792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29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464" y="-18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Sierra LWDA Labor Force, Number of Employed, and Unemployed in  </a:t>
            </a:r>
            <a:b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2023 and 2024</a:t>
            </a:r>
            <a:endParaRPr lang="en-US" dirty="0"/>
          </a:p>
        </c:rich>
      </c:tx>
      <c:layout>
        <c:manualLayout>
          <c:xMode val="edge"/>
          <c:yMode val="edge"/>
          <c:x val="0.13713373896444764"/>
          <c:y val="5.88533104407858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36242635493113"/>
          <c:y val="0.16139008919651696"/>
          <c:w val="0.73895469798486013"/>
          <c:h val="0.68277260544085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'LF '!$B$8:$B$9</c:f>
              <c:strCache>
                <c:ptCount val="2"/>
                <c:pt idx="1">
                  <c:v>May-23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824624194702935E-2"/>
                  <c:y val="8.8279965661178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52-4B09-BEFA-CDA66C22F600}"/>
                </c:ext>
              </c:extLst>
            </c:dLbl>
            <c:dLbl>
              <c:idx val="1"/>
              <c:layout>
                <c:manualLayout>
                  <c:x val="-1.9073039441411869E-2"/>
                  <c:y val="1.1963987792342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3F-4558-89CA-092FAEDC46A5}"/>
                </c:ext>
              </c:extLst>
            </c:dLbl>
            <c:dLbl>
              <c:idx val="2"/>
              <c:layout>
                <c:manualLayout>
                  <c:x val="-9.98130915453750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52-4B09-BEFA-CDA66C22F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'LF '!$A$10:$A$12</c:f>
              <c:strCache>
                <c:ptCount val="3"/>
                <c:pt idx="0">
                  <c:v>Labor Force </c:v>
                </c:pt>
                <c:pt idx="1">
                  <c:v>Employed </c:v>
                </c:pt>
                <c:pt idx="2">
                  <c:v>Unemployed</c:v>
                </c:pt>
              </c:strCache>
            </c:strRef>
          </c:cat>
          <c:val>
            <c:numRef>
              <c:f>'LF '!$B$10:$B$12</c:f>
              <c:numCache>
                <c:formatCode>#,##0</c:formatCode>
                <c:ptCount val="3"/>
                <c:pt idx="0">
                  <c:v>289200</c:v>
                </c:pt>
                <c:pt idx="1">
                  <c:v>279200</c:v>
                </c:pt>
                <c:pt idx="2">
                  <c:v>10100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8-4230-A229-57AF118F7568}"/>
            </c:ext>
          </c:extLst>
        </c:ser>
        <c:ser>
          <c:idx val="1"/>
          <c:order val="1"/>
          <c:tx>
            <c:strRef>
              <c:f>'LF '!$C$8:$C$9</c:f>
              <c:strCache>
                <c:ptCount val="2"/>
                <c:pt idx="1">
                  <c:v>May-24</c:v>
                </c:pt>
              </c:strCache>
            </c:strRef>
          </c:tx>
          <c:spPr>
            <a:solidFill>
              <a:srgbClr val="98C723">
                <a:lumMod val="75000"/>
              </a:srgbClr>
            </a:solidFill>
            <a:ln>
              <a:solidFill>
                <a:srgbClr val="98C723">
                  <a:lumMod val="75000"/>
                </a:srgb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8C723">
                  <a:lumMod val="75000"/>
                </a:srgbClr>
              </a:solidFill>
              <a:ln>
                <a:solidFill>
                  <a:srgbClr val="98C723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78-4230-A229-57AF118F7568}"/>
              </c:ext>
            </c:extLst>
          </c:dPt>
          <c:dPt>
            <c:idx val="1"/>
            <c:invertIfNegative val="0"/>
            <c:bubble3D val="0"/>
            <c:spPr>
              <a:solidFill>
                <a:srgbClr val="98C723">
                  <a:lumMod val="75000"/>
                </a:srgbClr>
              </a:solidFill>
              <a:ln>
                <a:solidFill>
                  <a:srgbClr val="98C723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878-4230-A229-57AF118F7568}"/>
              </c:ext>
            </c:extLst>
          </c:dPt>
          <c:dPt>
            <c:idx val="2"/>
            <c:invertIfNegative val="0"/>
            <c:bubble3D val="0"/>
            <c:spPr>
              <a:solidFill>
                <a:srgbClr val="98C723">
                  <a:lumMod val="75000"/>
                </a:srgbClr>
              </a:solidFill>
              <a:ln>
                <a:solidFill>
                  <a:srgbClr val="98C723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878-4230-A229-57AF118F7568}"/>
              </c:ext>
            </c:extLst>
          </c:dPt>
          <c:dLbls>
            <c:dLbl>
              <c:idx val="0"/>
              <c:layout>
                <c:manualLayout>
                  <c:x val="2.5252525252525255E-3"/>
                  <c:y val="-2.942665522039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78-4230-A229-57AF118F7568}"/>
                </c:ext>
              </c:extLst>
            </c:dLbl>
            <c:dLbl>
              <c:idx val="1"/>
              <c:layout>
                <c:manualLayout>
                  <c:x val="-5.0505050505050509E-3"/>
                  <c:y val="-2.9426655220392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78-4230-A229-57AF118F7568}"/>
                </c:ext>
              </c:extLst>
            </c:dLbl>
            <c:dLbl>
              <c:idx val="2"/>
              <c:layout>
                <c:manualLayout>
                  <c:x val="2.2727272727272634E-2"/>
                  <c:y val="-3.236932074243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78-4230-A229-57AF118F7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'LF '!$A$10:$A$12</c:f>
              <c:strCache>
                <c:ptCount val="3"/>
                <c:pt idx="0">
                  <c:v>Labor Force </c:v>
                </c:pt>
                <c:pt idx="1">
                  <c:v>Employed </c:v>
                </c:pt>
                <c:pt idx="2">
                  <c:v>Unemployed</c:v>
                </c:pt>
              </c:strCache>
            </c:strRef>
          </c:cat>
          <c:val>
            <c:numRef>
              <c:f>'LF '!$C$10:$C$12</c:f>
              <c:numCache>
                <c:formatCode>#,##0</c:formatCode>
                <c:ptCount val="3"/>
                <c:pt idx="0">
                  <c:v>289500</c:v>
                </c:pt>
                <c:pt idx="1">
                  <c:v>279400</c:v>
                </c:pt>
                <c:pt idx="2">
                  <c:v>10100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78-4230-A229-57AF118F7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539336"/>
        <c:axId val="231105464"/>
      </c:barChart>
      <c:catAx>
        <c:axId val="22853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1105464"/>
        <c:crosses val="autoZero"/>
        <c:auto val="1"/>
        <c:lblAlgn val="ctr"/>
        <c:lblOffset val="100"/>
        <c:noMultiLvlLbl val="0"/>
      </c:catAx>
      <c:valAx>
        <c:axId val="2311054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853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Year-Over</a:t>
            </a:r>
            <a:r>
              <a:rPr lang="en-US" baseline="0" dirty="0"/>
              <a:t> Changes in the Sacramento MSA </a:t>
            </a:r>
            <a:r>
              <a:rPr lang="en-US" dirty="0"/>
              <a:t>Government Jobs, May</a:t>
            </a:r>
            <a:r>
              <a:rPr lang="en-US" baseline="0" dirty="0"/>
              <a:t> 2019 - May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'Detailed Ind'!$A$140</c:f>
              <c:strCache>
                <c:ptCount val="1"/>
                <c:pt idx="0">
                  <c:v>      Government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Ind'!$B$139:$G$139</c:f>
              <c:numCache>
                <c:formatCode>[$-409]mmm\-yy;@</c:formatCode>
                <c:ptCount val="6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45413</c:v>
                </c:pt>
              </c:numCache>
            </c:numRef>
          </c:cat>
          <c:val>
            <c:numRef>
              <c:f>'Detailed Ind'!$B$140:$G$140</c:f>
              <c:numCache>
                <c:formatCode>#,##0</c:formatCode>
                <c:ptCount val="6"/>
                <c:pt idx="0">
                  <c:v>3300</c:v>
                </c:pt>
                <c:pt idx="1">
                  <c:v>-10000</c:v>
                </c:pt>
                <c:pt idx="2">
                  <c:v>6600</c:v>
                </c:pt>
                <c:pt idx="3">
                  <c:v>8300</c:v>
                </c:pt>
                <c:pt idx="4">
                  <c:v>10700</c:v>
                </c:pt>
                <c:pt idx="5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1-4934-89C2-E9008F617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354063"/>
        <c:axId val="462326863"/>
      </c:barChart>
      <c:catAx>
        <c:axId val="43235406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326863"/>
        <c:crosses val="autoZero"/>
        <c:auto val="0"/>
        <c:lblAlgn val="ctr"/>
        <c:lblOffset val="100"/>
        <c:noMultiLvlLbl val="0"/>
      </c:catAx>
      <c:valAx>
        <c:axId val="4623268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3235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Year-Over</a:t>
            </a:r>
            <a:r>
              <a:rPr lang="en-US" baseline="0" dirty="0"/>
              <a:t> Changes in the Sacramento MSA Government Subsector Jobs, May 2019 - May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277496441306937E-2"/>
          <c:y val="0.20417729091133335"/>
          <c:w val="0.94999125652427063"/>
          <c:h val="0.62238477867432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'Detailed Ind'!$A$157</c:f>
              <c:strCache>
                <c:ptCount val="1"/>
                <c:pt idx="0">
                  <c:v>Federal Government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3.4501063013067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27-43F7-8EB7-2053B1AB2A63}"/>
                </c:ext>
              </c:extLst>
            </c:dLbl>
            <c:dLbl>
              <c:idx val="3"/>
              <c:layout>
                <c:manualLayout>
                  <c:x val="-1.5911872924095714E-2"/>
                  <c:y val="-3.4498346393933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27-43F7-8EB7-2053B1AB2A63}"/>
                </c:ext>
              </c:extLst>
            </c:dLbl>
            <c:dLbl>
              <c:idx val="4"/>
              <c:layout>
                <c:manualLayout>
                  <c:x val="-1.3638748220653635E-2"/>
                  <c:y val="1.035031890392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4C-4A8D-93F3-09415A844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Ind'!$B$156:$G$156</c:f>
              <c:numCache>
                <c:formatCode>[$-409]mmm\-yy;@</c:formatCode>
                <c:ptCount val="6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45413</c:v>
                </c:pt>
              </c:numCache>
            </c:numRef>
          </c:cat>
          <c:val>
            <c:numRef>
              <c:f>'Detailed Ind'!$B$157:$G$157</c:f>
              <c:numCache>
                <c:formatCode>#,##0</c:formatCode>
                <c:ptCount val="6"/>
                <c:pt idx="0">
                  <c:v>200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7-43F7-8EB7-2053B1AB2A63}"/>
            </c:ext>
          </c:extLst>
        </c:ser>
        <c:ser>
          <c:idx val="1"/>
          <c:order val="1"/>
          <c:tx>
            <c:strRef>
              <c:f>'Detailed Ind'!$A$158</c:f>
              <c:strCache>
                <c:ptCount val="1"/>
                <c:pt idx="0">
                  <c:v>State Government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0618352241202235E-2"/>
                  <c:y val="4.971151166990164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4C-4A8D-93F3-09415A844615}"/>
                </c:ext>
              </c:extLst>
            </c:dLbl>
            <c:dLbl>
              <c:idx val="3"/>
              <c:layout>
                <c:manualLayout>
                  <c:x val="-1.1765770657978097E-3"/>
                  <c:y val="2.863134514627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4C-4A8D-93F3-09415A844615}"/>
                </c:ext>
              </c:extLst>
            </c:dLbl>
            <c:dLbl>
              <c:idx val="4"/>
              <c:layout>
                <c:manualLayout>
                  <c:x val="-9.0924616431941503E-3"/>
                  <c:y val="5.7265175868142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4C-4A8D-93F3-09415A844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Ind'!$B$156:$G$156</c:f>
              <c:numCache>
                <c:formatCode>[$-409]mmm\-yy;@</c:formatCode>
                <c:ptCount val="6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45413</c:v>
                </c:pt>
              </c:numCache>
            </c:numRef>
          </c:cat>
          <c:val>
            <c:numRef>
              <c:f>'Detailed Ind'!$B$158:$G$158</c:f>
              <c:numCache>
                <c:formatCode>#,##0</c:formatCode>
                <c:ptCount val="6"/>
                <c:pt idx="0">
                  <c:v>1200</c:v>
                </c:pt>
                <c:pt idx="1">
                  <c:v>-1800</c:v>
                </c:pt>
                <c:pt idx="2">
                  <c:v>6400</c:v>
                </c:pt>
                <c:pt idx="3">
                  <c:v>4100</c:v>
                </c:pt>
                <c:pt idx="4">
                  <c:v>5000</c:v>
                </c:pt>
                <c:pt idx="5">
                  <c:v>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27-43F7-8EB7-2053B1AB2A63}"/>
            </c:ext>
          </c:extLst>
        </c:ser>
        <c:ser>
          <c:idx val="2"/>
          <c:order val="2"/>
          <c:tx>
            <c:strRef>
              <c:f>'Detailed Ind'!$A$159</c:f>
              <c:strCache>
                <c:ptCount val="1"/>
                <c:pt idx="0">
                  <c:v>Local Government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4851381916987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27-43F7-8EB7-2053B1AB2A63}"/>
                </c:ext>
              </c:extLst>
            </c:dLbl>
            <c:dLbl>
              <c:idx val="2"/>
              <c:layout>
                <c:manualLayout>
                  <c:x val="1.5911872924095714E-2"/>
                  <c:y val="-3.45010630130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27-43F7-8EB7-2053B1AB2A63}"/>
                </c:ext>
              </c:extLst>
            </c:dLbl>
            <c:dLbl>
              <c:idx val="3"/>
              <c:layout>
                <c:manualLayout>
                  <c:x val="1.9990004997501982E-3"/>
                  <c:y val="-6.944698180285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16-4DD5-AD5F-D8FE27EFB597}"/>
                </c:ext>
              </c:extLst>
            </c:dLbl>
            <c:dLbl>
              <c:idx val="4"/>
              <c:layout>
                <c:manualLayout>
                  <c:x val="1.9990004997501249E-3"/>
                  <c:y val="-4.41935338745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6-4DD5-AD5F-D8FE27EFB597}"/>
                </c:ext>
              </c:extLst>
            </c:dLbl>
            <c:dLbl>
              <c:idx val="5"/>
              <c:layout>
                <c:manualLayout>
                  <c:x val="-1.9990004997501249E-3"/>
                  <c:y val="-4.735021486558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16-4DD5-AD5F-D8FE27EFB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Ind'!$B$156:$G$156</c:f>
              <c:numCache>
                <c:formatCode>[$-409]mmm\-yy;@</c:formatCode>
                <c:ptCount val="6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45413</c:v>
                </c:pt>
              </c:numCache>
            </c:numRef>
          </c:cat>
          <c:val>
            <c:numRef>
              <c:f>'Detailed Ind'!$B$159:$G$159</c:f>
              <c:numCache>
                <c:formatCode>#,##0</c:formatCode>
                <c:ptCount val="6"/>
                <c:pt idx="0">
                  <c:v>1900</c:v>
                </c:pt>
                <c:pt idx="1">
                  <c:v>-8300</c:v>
                </c:pt>
                <c:pt idx="2">
                  <c:v>100</c:v>
                </c:pt>
                <c:pt idx="3">
                  <c:v>4100</c:v>
                </c:pt>
                <c:pt idx="4">
                  <c:v>5700</c:v>
                </c:pt>
                <c:pt idx="5">
                  <c:v>3800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27-43F7-8EB7-2053B1AB2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390287"/>
        <c:axId val="163127967"/>
      </c:barChart>
      <c:catAx>
        <c:axId val="429390287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27967"/>
        <c:crosses val="autoZero"/>
        <c:auto val="0"/>
        <c:lblAlgn val="ctr"/>
        <c:lblOffset val="100"/>
        <c:noMultiLvlLbl val="0"/>
      </c:catAx>
      <c:valAx>
        <c:axId val="1631279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crossAx val="42939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Year-Over Changes in the Sacramento MSA Trade,</a:t>
            </a:r>
            <a:r>
              <a:rPr lang="en-US" baseline="0" dirty="0"/>
              <a:t> Transportation, and Utilities</a:t>
            </a:r>
            <a:r>
              <a:rPr lang="en-US" dirty="0"/>
              <a:t> Jobs, May 2019-May</a:t>
            </a:r>
            <a:r>
              <a:rPr lang="en-US" baseline="0" dirty="0"/>
              <a:t>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'Detailed Ind'!$A$55</c:f>
              <c:strCache>
                <c:ptCount val="1"/>
                <c:pt idx="0">
                  <c:v>Trade, Transportation, and Utilities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Ind'!$B$54:$G$54</c:f>
              <c:numCache>
                <c:formatCode>[$-409]mmm\-yy;@</c:formatCode>
                <c:ptCount val="6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45413</c:v>
                </c:pt>
              </c:numCache>
            </c:numRef>
          </c:cat>
          <c:val>
            <c:numRef>
              <c:f>'Detailed Ind'!$B$55:$G$55</c:f>
              <c:numCache>
                <c:formatCode>#,##0</c:formatCode>
                <c:ptCount val="6"/>
                <c:pt idx="0">
                  <c:v>1700</c:v>
                </c:pt>
                <c:pt idx="1">
                  <c:v>-18200</c:v>
                </c:pt>
                <c:pt idx="2">
                  <c:v>20200</c:v>
                </c:pt>
                <c:pt idx="3">
                  <c:v>6400</c:v>
                </c:pt>
                <c:pt idx="4">
                  <c:v>-400</c:v>
                </c:pt>
                <c:pt idx="5">
                  <c:v>-1200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0-4EE0-86E4-413D76604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6207743"/>
        <c:axId val="238520367"/>
      </c:barChart>
      <c:catAx>
        <c:axId val="186620774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20367"/>
        <c:crosses val="autoZero"/>
        <c:auto val="0"/>
        <c:lblAlgn val="ctr"/>
        <c:lblOffset val="100"/>
        <c:noMultiLvlLbl val="0"/>
      </c:catAx>
      <c:valAx>
        <c:axId val="2385203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86620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Year-Over Changes in the Sacramento MSA Financial</a:t>
            </a:r>
            <a:r>
              <a:rPr lang="en-US" baseline="0" dirty="0"/>
              <a:t> Activities Subsector Jobs, May 2019 - May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027484056090774E-2"/>
          <c:y val="0.18660510914085324"/>
          <c:w val="0.95594503188781843"/>
          <c:h val="0.58010907983449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'Detailed Ind'!$A$68</c:f>
              <c:strCache>
                <c:ptCount val="1"/>
                <c:pt idx="0">
                  <c:v>Wholesale Trade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012492752768533E-2"/>
                  <c:y val="-3.4436272150146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9D-4424-8A04-BAD0BDD6EDAB}"/>
                </c:ext>
              </c:extLst>
            </c:dLbl>
            <c:dLbl>
              <c:idx val="2"/>
              <c:layout>
                <c:manualLayout>
                  <c:x val="0"/>
                  <c:y val="1.033250881178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9D-4424-8A04-BAD0BDD6E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Ind'!$B$67:$G$67</c:f>
              <c:numCache>
                <c:formatCode>[$-409]mmm\-yy;@</c:formatCode>
                <c:ptCount val="6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45413</c:v>
                </c:pt>
              </c:numCache>
            </c:numRef>
          </c:cat>
          <c:val>
            <c:numRef>
              <c:f>'Detailed Ind'!$B$68:$G$68</c:f>
              <c:numCache>
                <c:formatCode>#,##0</c:formatCode>
                <c:ptCount val="6"/>
                <c:pt idx="0">
                  <c:v>600</c:v>
                </c:pt>
                <c:pt idx="1">
                  <c:v>-2800</c:v>
                </c:pt>
                <c:pt idx="2">
                  <c:v>1000</c:v>
                </c:pt>
                <c:pt idx="3">
                  <c:v>1300</c:v>
                </c:pt>
                <c:pt idx="4">
                  <c:v>300</c:v>
                </c:pt>
                <c:pt idx="5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4-4F80-822C-ADB888B58C95}"/>
            </c:ext>
          </c:extLst>
        </c:ser>
        <c:ser>
          <c:idx val="1"/>
          <c:order val="1"/>
          <c:tx>
            <c:strRef>
              <c:f>'Detailed Ind'!$A$69</c:f>
              <c:strCache>
                <c:ptCount val="1"/>
                <c:pt idx="0">
                  <c:v>Retail Trade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033250881178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9D-4424-8A04-BAD0BDD6EDAB}"/>
                </c:ext>
              </c:extLst>
            </c:dLbl>
            <c:dLbl>
              <c:idx val="3"/>
              <c:layout>
                <c:manualLayout>
                  <c:x val="0"/>
                  <c:y val="-0.11021342732571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D-4424-8A04-BAD0BDD6EDAB}"/>
                </c:ext>
              </c:extLst>
            </c:dLbl>
            <c:dLbl>
              <c:idx val="5"/>
              <c:layout>
                <c:manualLayout>
                  <c:x val="-2.0024985505537065E-3"/>
                  <c:y val="-6.54392224746439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844711440747253E-2"/>
                      <c:h val="7.60817065507834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9D-4424-8A04-BAD0BDD6E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Ind'!$B$67:$G$67</c:f>
              <c:numCache>
                <c:formatCode>[$-409]mmm\-yy;@</c:formatCode>
                <c:ptCount val="6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45413</c:v>
                </c:pt>
              </c:numCache>
            </c:numRef>
          </c:cat>
          <c:val>
            <c:numRef>
              <c:f>'Detailed Ind'!$B$69:$G$69</c:f>
              <c:numCache>
                <c:formatCode>#,##0</c:formatCode>
                <c:ptCount val="6"/>
                <c:pt idx="0">
                  <c:v>-1100</c:v>
                </c:pt>
                <c:pt idx="1">
                  <c:v>-16700</c:v>
                </c:pt>
                <c:pt idx="2">
                  <c:v>16200</c:v>
                </c:pt>
                <c:pt idx="3">
                  <c:v>700</c:v>
                </c:pt>
                <c:pt idx="4">
                  <c:v>-2000</c:v>
                </c:pt>
                <c:pt idx="5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4-4F80-822C-ADB888B58C95}"/>
            </c:ext>
          </c:extLst>
        </c:ser>
        <c:ser>
          <c:idx val="2"/>
          <c:order val="2"/>
          <c:tx>
            <c:strRef>
              <c:f>'Detailed Ind'!$A$70</c:f>
              <c:strCache>
                <c:ptCount val="1"/>
                <c:pt idx="0">
                  <c:v>Transportation, Warehousing, and Utilities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4017489853875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9D-4424-8A04-BAD0BDD6EDAB}"/>
                </c:ext>
              </c:extLst>
            </c:dLbl>
            <c:dLbl>
              <c:idx val="2"/>
              <c:layout>
                <c:manualLayout>
                  <c:x val="1.6019988404429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9D-4424-8A04-BAD0BDD6E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Ind'!$B$67:$G$67</c:f>
              <c:numCache>
                <c:formatCode>[$-409]mmm\-yy;@</c:formatCode>
                <c:ptCount val="6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45413</c:v>
                </c:pt>
              </c:numCache>
            </c:numRef>
          </c:cat>
          <c:val>
            <c:numRef>
              <c:f>'Detailed Ind'!$B$70:$G$70</c:f>
              <c:numCache>
                <c:formatCode>#,##0</c:formatCode>
                <c:ptCount val="6"/>
                <c:pt idx="0">
                  <c:v>2200</c:v>
                </c:pt>
                <c:pt idx="1">
                  <c:v>1300</c:v>
                </c:pt>
                <c:pt idx="2">
                  <c:v>3000</c:v>
                </c:pt>
                <c:pt idx="3">
                  <c:v>4400</c:v>
                </c:pt>
                <c:pt idx="4">
                  <c:v>1300</c:v>
                </c:pt>
                <c:pt idx="5">
                  <c:v>-2800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D-4424-8A04-BAD0BDD6E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077599"/>
        <c:axId val="238533807"/>
      </c:barChart>
      <c:catAx>
        <c:axId val="244077599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33807"/>
        <c:crosses val="autoZero"/>
        <c:auto val="0"/>
        <c:lblAlgn val="ctr"/>
        <c:lblOffset val="100"/>
        <c:noMultiLvlLbl val="0"/>
      </c:catAx>
      <c:valAx>
        <c:axId val="2385338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4407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851164531745661E-2"/>
          <c:y val="0.85790413872572779"/>
          <c:w val="0.93030516658816975"/>
          <c:h val="0.13865169167034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Year-Over Annual Average Changes in Golden Sierra LWDA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Total Industry Jobs: 2017-2023 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(Non-Seasonally Adjusted Data)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5009949759826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14,790; </a:t>
                    </a:r>
                    <a:fld id="{E903F8F5-1B78-4AFD-8838-381EBF1A148D}" type="VALUE">
                      <a:rPr lang="en-US" sz="140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31C-4B85-ACAD-FE2F1547928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8,820; </a:t>
                    </a:r>
                    <a:fld id="{A0CBB971-8F7C-480B-A619-E644C7841F5D}" type="VALUE">
                      <a:rPr lang="en-US" sz="140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1C-4B85-ACAD-FE2F1547928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4,480; </a:t>
                    </a:r>
                    <a:fld id="{3EFEF63D-3168-4A4E-B43A-B9105DF6F64D}" type="VALUE">
                      <a:rPr lang="en-US" sz="140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31C-4B85-ACAD-FE2F15479284}"/>
                </c:ext>
              </c:extLst>
            </c:dLbl>
            <c:dLbl>
              <c:idx val="3"/>
              <c:layout>
                <c:manualLayout>
                  <c:x val="-3.0866632616488609E-4"/>
                  <c:y val="2.77949853988400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-15,010; </a:t>
                    </a:r>
                    <a:fld id="{75F53452-9612-4377-939B-A64E3977A12C}" type="VALUE">
                      <a:rPr lang="en-US" sz="140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393968041731321E-2"/>
                      <c:h val="0.151820394661294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1C-4B85-ACAD-FE2F15479284}"/>
                </c:ext>
              </c:extLst>
            </c:dLbl>
            <c:dLbl>
              <c:idx val="4"/>
              <c:layout>
                <c:manualLayout>
                  <c:x val="7.052348330712534E-8"/>
                  <c:y val="3.92385254347520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13,230; </a:t>
                    </a:r>
                    <a:fld id="{8BDEC98F-262F-454A-AC9F-94C43F0AFCB6}" type="VALUE">
                      <a:rPr lang="en-US" sz="140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58667133587928E-2"/>
                      <c:h val="0.164899903139545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31C-4B85-ACAD-FE2F1547928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11,790; </a:t>
                    </a:r>
                    <a:fld id="{BFBF9990-38D5-4103-81CD-7C673E4686F4}" type="VALUE">
                      <a:rPr lang="en-US" sz="140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1C-4B85-ACAD-FE2F154792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Sheet1!$Q$5:$W$5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Sheet1!$Q$6:$W$6</c:f>
              <c:numCache>
                <c:formatCode>0.0%</c:formatCode>
                <c:ptCount val="7"/>
                <c:pt idx="0">
                  <c:v>7.0999999999999994E-2</c:v>
                </c:pt>
                <c:pt idx="1">
                  <c:v>0.04</c:v>
                </c:pt>
                <c:pt idx="2">
                  <c:v>1.9E-2</c:v>
                </c:pt>
                <c:pt idx="3">
                  <c:v>-6.4000000000000001E-2</c:v>
                </c:pt>
                <c:pt idx="4">
                  <c:v>0.06</c:v>
                </c:pt>
                <c:pt idx="5">
                  <c:v>4.4999999999999998E-2</c:v>
                </c:pt>
                <c:pt idx="6">
                  <c:v>1.8000000000000002E-2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1C-4B85-ACAD-FE2F15479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380767"/>
        <c:axId val="163135167"/>
      </c:barChart>
      <c:catAx>
        <c:axId val="18538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35167"/>
        <c:crosses val="autoZero"/>
        <c:auto val="1"/>
        <c:lblAlgn val="ctr"/>
        <c:lblOffset val="100"/>
        <c:noMultiLvlLbl val="0"/>
      </c:catAx>
      <c:valAx>
        <c:axId val="163135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8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Golden Sierra LWDA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Employment by Industry 2023 Annual Average </a:t>
            </a:r>
            <a:endParaRPr lang="en-US" dirty="0"/>
          </a:p>
        </c:rich>
      </c:tx>
      <c:layout>
        <c:manualLayout>
          <c:xMode val="edge"/>
          <c:yMode val="edge"/>
          <c:x val="0.15453800419910166"/>
          <c:y val="1.8817204301075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Sheet2!$A$54:$A$66</c:f>
              <c:strCache>
                <c:ptCount val="13"/>
                <c:pt idx="0">
                  <c:v>Mining and Logging</c:v>
                </c:pt>
                <c:pt idx="1">
                  <c:v>Farm</c:v>
                </c:pt>
                <c:pt idx="2">
                  <c:v>Information</c:v>
                </c:pt>
                <c:pt idx="3">
                  <c:v>Manufacturing</c:v>
                </c:pt>
                <c:pt idx="4">
                  <c:v>Other Services</c:v>
                </c:pt>
                <c:pt idx="5">
                  <c:v>Financial Activities</c:v>
                </c:pt>
                <c:pt idx="6">
                  <c:v>Construction</c:v>
                </c:pt>
                <c:pt idx="7">
                  <c:v>Professional and Business Services</c:v>
                </c:pt>
                <c:pt idx="8">
                  <c:v>Government</c:v>
                </c:pt>
                <c:pt idx="9">
                  <c:v>Leisure and Hospitality</c:v>
                </c:pt>
                <c:pt idx="10">
                  <c:v>Trade, Transportation &amp; Utilities</c:v>
                </c:pt>
                <c:pt idx="11">
                  <c:v>Private Education and Health Services</c:v>
                </c:pt>
                <c:pt idx="12">
                  <c:v>Total, All Industries</c:v>
                </c:pt>
              </c:strCache>
            </c:strRef>
          </c:cat>
          <c:val>
            <c:numRef>
              <c:f>Sheet2!$B$54:$B$66</c:f>
              <c:numCache>
                <c:formatCode>#,###,###,##0</c:formatCode>
                <c:ptCount val="13"/>
                <c:pt idx="0">
                  <c:v>300</c:v>
                </c:pt>
                <c:pt idx="1">
                  <c:v>700</c:v>
                </c:pt>
                <c:pt idx="2">
                  <c:v>2600</c:v>
                </c:pt>
                <c:pt idx="3">
                  <c:v>10000</c:v>
                </c:pt>
                <c:pt idx="4">
                  <c:v>10100</c:v>
                </c:pt>
                <c:pt idx="5">
                  <c:v>16300</c:v>
                </c:pt>
                <c:pt idx="6">
                  <c:v>25200</c:v>
                </c:pt>
                <c:pt idx="7">
                  <c:v>30200</c:v>
                </c:pt>
                <c:pt idx="8">
                  <c:v>32080</c:v>
                </c:pt>
                <c:pt idx="9">
                  <c:v>36200</c:v>
                </c:pt>
                <c:pt idx="10">
                  <c:v>40000</c:v>
                </c:pt>
                <c:pt idx="11">
                  <c:v>44900</c:v>
                </c:pt>
                <c:pt idx="12">
                  <c:v>248900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5-4CBC-A368-F86521A2F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936735"/>
        <c:axId val="238517487"/>
      </c:barChart>
      <c:catAx>
        <c:axId val="42693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17487"/>
        <c:crosses val="autoZero"/>
        <c:auto val="1"/>
        <c:lblAlgn val="ctr"/>
        <c:lblOffset val="100"/>
        <c:noMultiLvlLbl val="0"/>
      </c:catAx>
      <c:valAx>
        <c:axId val="238517487"/>
        <c:scaling>
          <c:orientation val="minMax"/>
        </c:scaling>
        <c:delete val="1"/>
        <c:axPos val="b"/>
        <c:numFmt formatCode="#,###,###,##0" sourceLinked="1"/>
        <c:majorTickMark val="none"/>
        <c:minorTickMark val="none"/>
        <c:tickLblPos val="nextTo"/>
        <c:crossAx val="42693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Golden Sierra LWDA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2019 – 2023 Employment Change by Industry </a:t>
            </a:r>
          </a:p>
          <a:p>
            <a:pPr>
              <a:defRPr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2019- 2023 Annual Averages </a:t>
            </a:r>
            <a:endParaRPr lang="en-US" sz="1400" dirty="0"/>
          </a:p>
        </c:rich>
      </c:tx>
      <c:layout>
        <c:manualLayout>
          <c:xMode val="edge"/>
          <c:yMode val="edge"/>
          <c:x val="0.15453800419910166"/>
          <c:y val="1.8817204301075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48519936486338"/>
          <c:y val="0.1508099260742386"/>
          <c:w val="0.6871813281842758"/>
          <c:h val="0.780508026668269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Sheet2!$A$54:$A$66</c:f>
              <c:strCache>
                <c:ptCount val="13"/>
                <c:pt idx="0">
                  <c:v>Information</c:v>
                </c:pt>
                <c:pt idx="1">
                  <c:v>Financial Activities</c:v>
                </c:pt>
                <c:pt idx="2">
                  <c:v>Trade, Transportation &amp; Utilities</c:v>
                </c:pt>
                <c:pt idx="3">
                  <c:v>Farm</c:v>
                </c:pt>
                <c:pt idx="4">
                  <c:v>Mining and Logging</c:v>
                </c:pt>
                <c:pt idx="5">
                  <c:v>Government</c:v>
                </c:pt>
                <c:pt idx="6">
                  <c:v>Professional and Business Services</c:v>
                </c:pt>
                <c:pt idx="7">
                  <c:v>Other Services</c:v>
                </c:pt>
                <c:pt idx="8">
                  <c:v>Construction</c:v>
                </c:pt>
                <c:pt idx="9">
                  <c:v>Manufacturing</c:v>
                </c:pt>
                <c:pt idx="10">
                  <c:v>Leisure and Hospitality</c:v>
                </c:pt>
                <c:pt idx="11">
                  <c:v>Private Education and Health Services</c:v>
                </c:pt>
                <c:pt idx="12">
                  <c:v>Total, All Industries</c:v>
                </c:pt>
              </c:strCache>
            </c:strRef>
          </c:cat>
          <c:val>
            <c:numRef>
              <c:f>Sheet2!$B$54:$B$66</c:f>
              <c:numCache>
                <c:formatCode>#,###,###,##0</c:formatCode>
                <c:ptCount val="13"/>
                <c:pt idx="0">
                  <c:v>-400</c:v>
                </c:pt>
                <c:pt idx="1">
                  <c:v>-300</c:v>
                </c:pt>
                <c:pt idx="2">
                  <c:v>-200</c:v>
                </c:pt>
                <c:pt idx="3">
                  <c:v>0</c:v>
                </c:pt>
                <c:pt idx="4">
                  <c:v>100</c:v>
                </c:pt>
                <c:pt idx="5">
                  <c:v>170</c:v>
                </c:pt>
                <c:pt idx="6">
                  <c:v>1000</c:v>
                </c:pt>
                <c:pt idx="7">
                  <c:v>1100</c:v>
                </c:pt>
                <c:pt idx="8">
                  <c:v>1600</c:v>
                </c:pt>
                <c:pt idx="9">
                  <c:v>1800</c:v>
                </c:pt>
                <c:pt idx="10">
                  <c:v>2500</c:v>
                </c:pt>
                <c:pt idx="11">
                  <c:v>6100</c:v>
                </c:pt>
                <c:pt idx="12">
                  <c:v>13200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5-4CBC-A368-F86521A2F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936735"/>
        <c:axId val="238517487"/>
      </c:barChart>
      <c:catAx>
        <c:axId val="42693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17487"/>
        <c:crosses val="autoZero"/>
        <c:auto val="1"/>
        <c:lblAlgn val="ctr"/>
        <c:lblOffset val="100"/>
        <c:noMultiLvlLbl val="0"/>
      </c:catAx>
      <c:valAx>
        <c:axId val="238517487"/>
        <c:scaling>
          <c:orientation val="minMax"/>
        </c:scaling>
        <c:delete val="1"/>
        <c:axPos val="b"/>
        <c:numFmt formatCode="#,###,###,##0" sourceLinked="1"/>
        <c:majorTickMark val="none"/>
        <c:minorTickMark val="none"/>
        <c:tickLblPos val="nextTo"/>
        <c:crossAx val="42693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Golden Sierra LWDA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2022 – 2023 Employment Change by Industry </a:t>
            </a:r>
          </a:p>
          <a:p>
            <a:pPr>
              <a:defRPr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2022- 2023 Annual Averages </a:t>
            </a:r>
            <a:endParaRPr lang="en-US" sz="1400" dirty="0"/>
          </a:p>
        </c:rich>
      </c:tx>
      <c:layout>
        <c:manualLayout>
          <c:xMode val="edge"/>
          <c:yMode val="edge"/>
          <c:x val="0.15453800419910166"/>
          <c:y val="1.8817204301075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Sheet2!$A$54:$A$66</c:f>
              <c:strCache>
                <c:ptCount val="13"/>
                <c:pt idx="0">
                  <c:v>Construction</c:v>
                </c:pt>
                <c:pt idx="1">
                  <c:v>Professional and Business Services</c:v>
                </c:pt>
                <c:pt idx="2">
                  <c:v>Financial Activities</c:v>
                </c:pt>
                <c:pt idx="3">
                  <c:v>Trade, Transportation &amp; Utilities</c:v>
                </c:pt>
                <c:pt idx="4">
                  <c:v>Mining and Logging</c:v>
                </c:pt>
                <c:pt idx="5">
                  <c:v>Farm</c:v>
                </c:pt>
                <c:pt idx="6">
                  <c:v>Information</c:v>
                </c:pt>
                <c:pt idx="7">
                  <c:v>Manufacturing</c:v>
                </c:pt>
                <c:pt idx="8">
                  <c:v>Other Services</c:v>
                </c:pt>
                <c:pt idx="9">
                  <c:v>Leisure and Hospitality</c:v>
                </c:pt>
                <c:pt idx="10">
                  <c:v>Government</c:v>
                </c:pt>
                <c:pt idx="11">
                  <c:v>Private Education and Health Services</c:v>
                </c:pt>
                <c:pt idx="12">
                  <c:v>Total, All Industries</c:v>
                </c:pt>
              </c:strCache>
            </c:strRef>
          </c:cat>
          <c:val>
            <c:numRef>
              <c:f>Sheet2!$B$54:$B$66</c:f>
              <c:numCache>
                <c:formatCode>#,###,###,##0</c:formatCode>
                <c:ptCount val="13"/>
                <c:pt idx="0">
                  <c:v>-800</c:v>
                </c:pt>
                <c:pt idx="1">
                  <c:v>-500</c:v>
                </c:pt>
                <c:pt idx="2">
                  <c:v>-500</c:v>
                </c:pt>
                <c:pt idx="3">
                  <c:v>-200</c:v>
                </c:pt>
                <c:pt idx="4">
                  <c:v>-100</c:v>
                </c:pt>
                <c:pt idx="5">
                  <c:v>100</c:v>
                </c:pt>
                <c:pt idx="6">
                  <c:v>100</c:v>
                </c:pt>
                <c:pt idx="7">
                  <c:v>200</c:v>
                </c:pt>
                <c:pt idx="8">
                  <c:v>700</c:v>
                </c:pt>
                <c:pt idx="9">
                  <c:v>900</c:v>
                </c:pt>
                <c:pt idx="10">
                  <c:v>1000</c:v>
                </c:pt>
                <c:pt idx="11">
                  <c:v>3600</c:v>
                </c:pt>
                <c:pt idx="12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5-4CBC-A368-F86521A2F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936735"/>
        <c:axId val="238517487"/>
      </c:barChart>
      <c:catAx>
        <c:axId val="42693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17487"/>
        <c:crosses val="autoZero"/>
        <c:auto val="1"/>
        <c:lblAlgn val="ctr"/>
        <c:lblOffset val="100"/>
        <c:noMultiLvlLbl val="0"/>
      </c:catAx>
      <c:valAx>
        <c:axId val="238517487"/>
        <c:scaling>
          <c:orientation val="minMax"/>
        </c:scaling>
        <c:delete val="1"/>
        <c:axPos val="b"/>
        <c:numFmt formatCode="#,###,###,##0" sourceLinked="1"/>
        <c:majorTickMark val="none"/>
        <c:minorTickMark val="none"/>
        <c:tickLblPos val="nextTo"/>
        <c:crossAx val="42693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Sacramento MSA Labor Force, Number of Employed, and Unemployed in  </a:t>
            </a:r>
            <a:b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2023 and 2024</a:t>
            </a:r>
            <a:endParaRPr lang="en-US" dirty="0"/>
          </a:p>
        </c:rich>
      </c:tx>
      <c:layout>
        <c:manualLayout>
          <c:xMode val="edge"/>
          <c:yMode val="edge"/>
          <c:x val="0.1365201084012807"/>
          <c:y val="1.4713327610196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15447325035075"/>
          <c:y val="0.25195913170513562"/>
          <c:w val="0.74592293057255432"/>
          <c:h val="0.61337453065064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'LF '!$B$8:$B$9</c:f>
              <c:strCache>
                <c:ptCount val="2"/>
                <c:pt idx="1">
                  <c:v>May-23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574825281414188E-2"/>
                  <c:y val="2.8608733228833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E4-4E2C-8674-93294D02DADA}"/>
                </c:ext>
              </c:extLst>
            </c:dLbl>
            <c:dLbl>
              <c:idx val="1"/>
              <c:layout>
                <c:manualLayout>
                  <c:x val="-1.6473571692457577E-2"/>
                  <c:y val="1.1964073724356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E4-4E2C-8674-93294D02DADA}"/>
                </c:ext>
              </c:extLst>
            </c:dLbl>
            <c:dLbl>
              <c:idx val="2"/>
              <c:layout>
                <c:manualLayout>
                  <c:x val="-1.78537035653578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E4-4E2C-8674-93294D02D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'LF '!$A$10:$A$12</c:f>
              <c:strCache>
                <c:ptCount val="3"/>
                <c:pt idx="0">
                  <c:v>Labor Force </c:v>
                </c:pt>
                <c:pt idx="1">
                  <c:v>Employed </c:v>
                </c:pt>
                <c:pt idx="2">
                  <c:v>Unemployed</c:v>
                </c:pt>
              </c:strCache>
            </c:strRef>
          </c:cat>
          <c:val>
            <c:numRef>
              <c:f>'LF '!$B$10:$B$12</c:f>
              <c:numCache>
                <c:formatCode>#,##0</c:formatCode>
                <c:ptCount val="3"/>
                <c:pt idx="0">
                  <c:v>1121600</c:v>
                </c:pt>
                <c:pt idx="1">
                  <c:v>1079200</c:v>
                </c:pt>
                <c:pt idx="2">
                  <c:v>42400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E4-4E2C-8674-93294D02DADA}"/>
            </c:ext>
          </c:extLst>
        </c:ser>
        <c:ser>
          <c:idx val="1"/>
          <c:order val="1"/>
          <c:tx>
            <c:strRef>
              <c:f>'LF '!$C$8:$C$9</c:f>
              <c:strCache>
                <c:ptCount val="2"/>
                <c:pt idx="1">
                  <c:v>May-24</c:v>
                </c:pt>
              </c:strCache>
            </c:strRef>
          </c:tx>
          <c:spPr>
            <a:solidFill>
              <a:srgbClr val="98C723">
                <a:lumMod val="75000"/>
              </a:srgbClr>
            </a:solidFill>
            <a:ln>
              <a:solidFill>
                <a:srgbClr val="98C723">
                  <a:lumMod val="75000"/>
                </a:srgb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8C723">
                  <a:lumMod val="75000"/>
                </a:srgbClr>
              </a:solidFill>
              <a:ln>
                <a:solidFill>
                  <a:srgbClr val="98C723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E4-4E2C-8674-93294D02DADA}"/>
              </c:ext>
            </c:extLst>
          </c:dPt>
          <c:dPt>
            <c:idx val="1"/>
            <c:invertIfNegative val="0"/>
            <c:bubble3D val="0"/>
            <c:spPr>
              <a:solidFill>
                <a:srgbClr val="98C723">
                  <a:lumMod val="75000"/>
                </a:srgbClr>
              </a:solidFill>
              <a:ln>
                <a:solidFill>
                  <a:srgbClr val="98C723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E4-4E2C-8674-93294D02DADA}"/>
              </c:ext>
            </c:extLst>
          </c:dPt>
          <c:dPt>
            <c:idx val="2"/>
            <c:invertIfNegative val="0"/>
            <c:bubble3D val="0"/>
            <c:spPr>
              <a:solidFill>
                <a:srgbClr val="98C723">
                  <a:lumMod val="75000"/>
                </a:srgbClr>
              </a:solidFill>
              <a:ln>
                <a:solidFill>
                  <a:srgbClr val="98C723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E4-4E2C-8674-93294D02DADA}"/>
              </c:ext>
            </c:extLst>
          </c:dPt>
          <c:dLbls>
            <c:dLbl>
              <c:idx val="0"/>
              <c:layout>
                <c:manualLayout>
                  <c:x val="2.5164012734519386E-2"/>
                  <c:y val="-2.817984552164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E4-4E2C-8674-93294D02DADA}"/>
                </c:ext>
              </c:extLst>
            </c:dLbl>
            <c:dLbl>
              <c:idx val="1"/>
              <c:layout>
                <c:manualLayout>
                  <c:x val="2.3394462534510493E-2"/>
                  <c:y val="-2.623050339275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E4-4E2C-8674-93294D02DADA}"/>
                </c:ext>
              </c:extLst>
            </c:dLbl>
            <c:dLbl>
              <c:idx val="2"/>
              <c:layout>
                <c:manualLayout>
                  <c:x val="1.5093254315682893E-2"/>
                  <c:y val="-2.116680163538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E4-4E2C-8674-93294D02D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'LF '!$A$10:$A$12</c:f>
              <c:strCache>
                <c:ptCount val="3"/>
                <c:pt idx="0">
                  <c:v>Labor Force </c:v>
                </c:pt>
                <c:pt idx="1">
                  <c:v>Employed </c:v>
                </c:pt>
                <c:pt idx="2">
                  <c:v>Unemployed</c:v>
                </c:pt>
              </c:strCache>
            </c:strRef>
          </c:cat>
          <c:val>
            <c:numRef>
              <c:f>'LF '!$C$10:$C$12</c:f>
              <c:numCache>
                <c:formatCode>#,##0</c:formatCode>
                <c:ptCount val="3"/>
                <c:pt idx="0">
                  <c:v>1129600</c:v>
                </c:pt>
                <c:pt idx="1">
                  <c:v>1085700</c:v>
                </c:pt>
                <c:pt idx="2">
                  <c:v>43900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E4-4E2C-8674-93294D02D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539336"/>
        <c:axId val="231105464"/>
      </c:barChart>
      <c:catAx>
        <c:axId val="22853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1105464"/>
        <c:crosses val="autoZero"/>
        <c:auto val="1"/>
        <c:lblAlgn val="ctr"/>
        <c:lblOffset val="100"/>
        <c:noMultiLvlLbl val="0"/>
      </c:catAx>
      <c:valAx>
        <c:axId val="2311054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853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05991589853381"/>
          <c:y val="0.92765901711177601"/>
          <c:w val="0.34069342262675345"/>
          <c:h val="6.9316564880315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 Unemployment Rates for Golden Sierra Local Workforce</a:t>
            </a:r>
            <a:r>
              <a:rPr lang="en-US" baseline="0" dirty="0"/>
              <a:t> </a:t>
            </a:r>
            <a:r>
              <a:rPr lang="en-US" dirty="0"/>
              <a:t>Development</a:t>
            </a:r>
            <a:r>
              <a:rPr lang="en-US" baseline="0" dirty="0"/>
              <a:t> </a:t>
            </a:r>
            <a:r>
              <a:rPr lang="en-US" dirty="0"/>
              <a:t>Area</a:t>
            </a:r>
          </a:p>
          <a:p>
            <a:pPr>
              <a:defRPr/>
            </a:pPr>
            <a:r>
              <a:rPr lang="en-US" dirty="0"/>
              <a:t>Monthly</a:t>
            </a:r>
            <a:r>
              <a:rPr lang="en-US" baseline="0" dirty="0"/>
              <a:t> Rates</a:t>
            </a:r>
            <a:r>
              <a:rPr lang="en-US" dirty="0"/>
              <a:t> 2019 – 2024</a:t>
            </a:r>
          </a:p>
        </c:rich>
      </c:tx>
      <c:layout>
        <c:manualLayout>
          <c:xMode val="edge"/>
          <c:yMode val="edge"/>
          <c:x val="0.2651209405444914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48088552066139E-2"/>
          <c:y val="0.11956864029396599"/>
          <c:w val="0.93295069722196067"/>
          <c:h val="0.77219886555744033"/>
        </c:manualLayout>
      </c:layout>
      <c:lineChart>
        <c:grouping val="standard"/>
        <c:varyColors val="0"/>
        <c:ser>
          <c:idx val="0"/>
          <c:order val="0"/>
          <c:tx>
            <c:strRef>
              <c:f>'Unemployment Rate Data'!$B$3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2802203255408517E-2"/>
                  <c:y val="9.136081027686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46-48AC-BCF9-FA8FAA08E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Data'!$B$4:$B$15</c:f>
              <c:numCache>
                <c:formatCode>#0.0%</c:formatCode>
                <c:ptCount val="12"/>
                <c:pt idx="0">
                  <c:v>3.9E-2</c:v>
                </c:pt>
                <c:pt idx="1">
                  <c:v>3.6999999999999998E-2</c:v>
                </c:pt>
                <c:pt idx="2">
                  <c:v>3.9E-2</c:v>
                </c:pt>
                <c:pt idx="3">
                  <c:v>3.2000000000000001E-2</c:v>
                </c:pt>
                <c:pt idx="4">
                  <c:v>2.8000000000000001E-2</c:v>
                </c:pt>
                <c:pt idx="5">
                  <c:v>3.4000000000000002E-2</c:v>
                </c:pt>
                <c:pt idx="6">
                  <c:v>3.5999999999999997E-2</c:v>
                </c:pt>
                <c:pt idx="7">
                  <c:v>3.3000000000000002E-2</c:v>
                </c:pt>
                <c:pt idx="8">
                  <c:v>2.7E-2</c:v>
                </c:pt>
                <c:pt idx="9">
                  <c:v>2.8000000000000001E-2</c:v>
                </c:pt>
                <c:pt idx="10">
                  <c:v>2.9000000000000001E-2</c:v>
                </c:pt>
                <c:pt idx="11" formatCode="0.0%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46-48AC-BCF9-FA8FAA08ECCB}"/>
            </c:ext>
          </c:extLst>
        </c:ser>
        <c:ser>
          <c:idx val="1"/>
          <c:order val="1"/>
          <c:tx>
            <c:strRef>
              <c:f>'Unemployment Rate Data'!$C$3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1839917332185713E-2"/>
                  <c:y val="-1.8272203593627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46-48AC-BCF9-FA8FAA08E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Data'!$C$4:$C$15</c:f>
              <c:numCache>
                <c:formatCode>#0.0%</c:formatCode>
                <c:ptCount val="12"/>
                <c:pt idx="0">
                  <c:v>3.5000000000000003E-2</c:v>
                </c:pt>
                <c:pt idx="1">
                  <c:v>3.3000000000000002E-2</c:v>
                </c:pt>
                <c:pt idx="2">
                  <c:v>3.7999999999999999E-2</c:v>
                </c:pt>
                <c:pt idx="3">
                  <c:v>0.14000000000000001</c:v>
                </c:pt>
                <c:pt idx="4">
                  <c:v>0.13200000000000001</c:v>
                </c:pt>
                <c:pt idx="5">
                  <c:v>0.11</c:v>
                </c:pt>
                <c:pt idx="6">
                  <c:v>9.6000000000000002E-2</c:v>
                </c:pt>
                <c:pt idx="7">
                  <c:v>8.3000000000000004E-2</c:v>
                </c:pt>
                <c:pt idx="8">
                  <c:v>7.3999999999999996E-2</c:v>
                </c:pt>
                <c:pt idx="9">
                  <c:v>6.4000000000000001E-2</c:v>
                </c:pt>
                <c:pt idx="10">
                  <c:v>5.3999999999999999E-2</c:v>
                </c:pt>
                <c:pt idx="11" formatCode="0.0%">
                  <c:v>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46-48AC-BCF9-FA8FAA08ECCB}"/>
            </c:ext>
          </c:extLst>
        </c:ser>
        <c:ser>
          <c:idx val="2"/>
          <c:order val="2"/>
          <c:tx>
            <c:strRef>
              <c:f>'Unemployment Rate Data'!$D$3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7735046976428845E-2"/>
                  <c:y val="1.598814179845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46-48AC-BCF9-FA8FAA08E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Data'!$D$4:$D$15</c:f>
              <c:numCache>
                <c:formatCode>#0.0%</c:formatCode>
                <c:ptCount val="12"/>
                <c:pt idx="0">
                  <c:v>6.7000000000000004E-2</c:v>
                </c:pt>
                <c:pt idx="1">
                  <c:v>6.5000000000000002E-2</c:v>
                </c:pt>
                <c:pt idx="2">
                  <c:v>6.3E-2</c:v>
                </c:pt>
                <c:pt idx="3">
                  <c:v>5.8999999999999997E-2</c:v>
                </c:pt>
                <c:pt idx="4">
                  <c:v>5.3999999999999999E-2</c:v>
                </c:pt>
                <c:pt idx="5">
                  <c:v>5.8999999999999997E-2</c:v>
                </c:pt>
                <c:pt idx="6">
                  <c:v>5.5E-2</c:v>
                </c:pt>
                <c:pt idx="7">
                  <c:v>5.1999999999999998E-2</c:v>
                </c:pt>
                <c:pt idx="8">
                  <c:v>4.3999999999999997E-2</c:v>
                </c:pt>
                <c:pt idx="9">
                  <c:v>4.1000000000000002E-2</c:v>
                </c:pt>
                <c:pt idx="10">
                  <c:v>3.6999999999999998E-2</c:v>
                </c:pt>
                <c:pt idx="11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46-48AC-BCF9-FA8FAA08ECCB}"/>
            </c:ext>
          </c:extLst>
        </c:ser>
        <c:ser>
          <c:idx val="3"/>
          <c:order val="3"/>
          <c:tx>
            <c:strRef>
              <c:f>'Unemployment Rate Data'!$E$3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6674499631998508E-2"/>
                  <c:y val="2.627840177792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46-48AC-BCF9-FA8FAA08E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Data'!$E$4:$E$15</c:f>
              <c:numCache>
                <c:formatCode>#0.0%</c:formatCode>
                <c:ptCount val="12"/>
                <c:pt idx="0">
                  <c:v>3.9E-2</c:v>
                </c:pt>
                <c:pt idx="1">
                  <c:v>3.5000000000000003E-2</c:v>
                </c:pt>
                <c:pt idx="2">
                  <c:v>2.8999999999999998E-2</c:v>
                </c:pt>
                <c:pt idx="3">
                  <c:v>2.5000000000000001E-2</c:v>
                </c:pt>
                <c:pt idx="4">
                  <c:v>2.2000000000000002E-2</c:v>
                </c:pt>
                <c:pt idx="5">
                  <c:v>2.7000000000000003E-2</c:v>
                </c:pt>
                <c:pt idx="6">
                  <c:v>2.6000000000000002E-2</c:v>
                </c:pt>
                <c:pt idx="7">
                  <c:v>4.0999999999999995E-2</c:v>
                </c:pt>
                <c:pt idx="8">
                  <c:v>2.6000000000000002E-2</c:v>
                </c:pt>
                <c:pt idx="9">
                  <c:v>2.7000000000000003E-2</c:v>
                </c:pt>
                <c:pt idx="10">
                  <c:v>0.03</c:v>
                </c:pt>
                <c:pt idx="11">
                  <c:v>2.8999999999999998E-2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46-48AC-BCF9-FA8FAA08ECCB}"/>
            </c:ext>
          </c:extLst>
        </c:ser>
        <c:ser>
          <c:idx val="4"/>
          <c:order val="4"/>
          <c:tx>
            <c:strRef>
              <c:f>'Unemployment Rate Data'!$F$3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00A9E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Data'!$F$4:$F$15</c:f>
              <c:numCache>
                <c:formatCode>#0.0%</c:formatCode>
                <c:ptCount val="12"/>
                <c:pt idx="0">
                  <c:v>3.7000000000000005E-2</c:v>
                </c:pt>
                <c:pt idx="1">
                  <c:v>3.7999999999999999E-2</c:v>
                </c:pt>
                <c:pt idx="2">
                  <c:v>3.9E-2</c:v>
                </c:pt>
                <c:pt idx="3">
                  <c:v>3.4000000000000002E-2</c:v>
                </c:pt>
                <c:pt idx="4">
                  <c:v>3.5000000000000003E-2</c:v>
                </c:pt>
                <c:pt idx="5">
                  <c:v>3.9E-2</c:v>
                </c:pt>
                <c:pt idx="6">
                  <c:v>3.7000000000000005E-2</c:v>
                </c:pt>
                <c:pt idx="7">
                  <c:v>4.0999999999999995E-2</c:v>
                </c:pt>
                <c:pt idx="8">
                  <c:v>3.7999999999999999E-2</c:v>
                </c:pt>
                <c:pt idx="9">
                  <c:v>3.9E-2</c:v>
                </c:pt>
                <c:pt idx="10">
                  <c:v>0.04</c:v>
                </c:pt>
                <c:pt idx="11">
                  <c:v>4.0999999999999995E-2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46-48AC-BCF9-FA8FAA08ECCB}"/>
            </c:ext>
          </c:extLst>
        </c:ser>
        <c:ser>
          <c:idx val="5"/>
          <c:order val="5"/>
          <c:tx>
            <c:strRef>
              <c:f>'Unemployment Rate Data'!$G$3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8675234882144224E-3"/>
                  <c:y val="-1.827216205537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6-48AC-BCF9-FA8FAA08ECCB}"/>
                </c:ext>
              </c:extLst>
            </c:dLbl>
            <c:dLbl>
              <c:idx val="1"/>
              <c:layout>
                <c:manualLayout>
                  <c:x val="-2.5335781394898349E-3"/>
                  <c:y val="-1.370412154153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46-48AC-BCF9-FA8FAA08ECCB}"/>
                </c:ext>
              </c:extLst>
            </c:dLbl>
            <c:dLbl>
              <c:idx val="2"/>
              <c:layout>
                <c:manualLayout>
                  <c:x val="0"/>
                  <c:y val="-1.142010128460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46-48AC-BCF9-FA8FAA08ECCB}"/>
                </c:ext>
              </c:extLst>
            </c:dLbl>
            <c:dLbl>
              <c:idx val="3"/>
              <c:layout>
                <c:manualLayout>
                  <c:x val="-1.2667890697449175E-3"/>
                  <c:y val="-9.136081027686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46-48AC-BCF9-FA8FAA08ECCB}"/>
                </c:ext>
              </c:extLst>
            </c:dLbl>
            <c:dLbl>
              <c:idx val="4"/>
              <c:layout>
                <c:manualLayout>
                  <c:x val="-1.6468257906683881E-2"/>
                  <c:y val="-2.055618231229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46-48AC-BCF9-FA8FAA08E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Data'!$G$4:$G$15</c:f>
              <c:numCache>
                <c:formatCode>#0.0%</c:formatCode>
                <c:ptCount val="12"/>
                <c:pt idx="0">
                  <c:v>4.7E-2</c:v>
                </c:pt>
                <c:pt idx="1">
                  <c:v>4.8000000000000001E-2</c:v>
                </c:pt>
                <c:pt idx="2">
                  <c:v>4.4000000000000004E-2</c:v>
                </c:pt>
                <c:pt idx="3">
                  <c:v>4.0999999999999995E-2</c:v>
                </c:pt>
                <c:pt idx="4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646-48AC-BCF9-FA8FAA08E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4182768"/>
        <c:axId val="1554190928"/>
      </c:lineChart>
      <c:catAx>
        <c:axId val="155418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190928"/>
        <c:crosses val="autoZero"/>
        <c:auto val="1"/>
        <c:lblAlgn val="ctr"/>
        <c:lblOffset val="100"/>
        <c:noMultiLvlLbl val="0"/>
      </c:catAx>
      <c:valAx>
        <c:axId val="155419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182768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42593376273452"/>
          <c:y val="0.113759460604987"/>
          <c:w val="0.38195969661048002"/>
          <c:h val="4.8258462772124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Year-Over May Changes in the Sacramento MSA Total Industry Jobs: 2017-2024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(Non-Seasonally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Adjusted Data)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628630968901266"/>
          <c:y val="5.147541437960527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217798320271187E-2"/>
          <c:y val="0.1377291103168774"/>
          <c:w val="0.90453452951747126"/>
          <c:h val="0.774348715067329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92566075593015E-3"/>
                  <c:y val="2.12494905467780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ysClr val="windowText" lastClr="000000"/>
                        </a:solidFill>
                      </a:rPr>
                      <a:t>22,800; </a:t>
                    </a:r>
                    <a:fld id="{0D755A88-5C9A-491F-9EEC-6A52F2A0129A}" type="VALUE">
                      <a:rPr lang="en-US" sz="1400" b="0">
                        <a:solidFill>
                          <a:sysClr val="windowText" lastClr="000000"/>
                        </a:solidFill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r>
                      <a:rPr lang="en-US" sz="1400" b="0" dirty="0">
                        <a:solidFill>
                          <a:sysClr val="windowText" lastClr="000000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565389192825326E-2"/>
                      <c:h val="0.13469097744076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CA7-4D42-86BD-339F20B3449F}"/>
                </c:ext>
              </c:extLst>
            </c:dLbl>
            <c:dLbl>
              <c:idx val="1"/>
              <c:layout>
                <c:manualLayout>
                  <c:x val="9.9263414042463269E-4"/>
                  <c:y val="1.68602594302505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ysClr val="windowText" lastClr="000000"/>
                        </a:solidFill>
                      </a:rPr>
                      <a:t>26,400; </a:t>
                    </a:r>
                    <a:fld id="{36F174F9-CB56-4A8A-9208-44DADA7369BE}" type="VALUE">
                      <a:rPr lang="en-US" sz="1400" b="0">
                        <a:solidFill>
                          <a:sysClr val="windowText" lastClr="000000"/>
                        </a:solidFill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277375160472302E-2"/>
                      <c:h val="0.130125523012552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A7-4D42-86BD-339F20B3449F}"/>
                </c:ext>
              </c:extLst>
            </c:dLbl>
            <c:dLbl>
              <c:idx val="2"/>
              <c:layout>
                <c:manualLayout>
                  <c:x val="-9.9324884789018316E-4"/>
                  <c:y val="1.31720873746656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ysClr val="windowText" lastClr="000000"/>
                        </a:solidFill>
                      </a:rPr>
                      <a:t>21,400; </a:t>
                    </a:r>
                    <a:fld id="{BF437B77-46E4-415E-A485-8D6625804BD3}" type="VALUE">
                      <a:rPr lang="en-US" sz="1400" b="0">
                        <a:solidFill>
                          <a:sysClr val="windowText" lastClr="000000"/>
                        </a:solidFill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22248384712827E-2"/>
                      <c:h val="0.118967852186280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CA7-4D42-86BD-339F20B3449F}"/>
                </c:ext>
              </c:extLst>
            </c:dLbl>
            <c:dLbl>
              <c:idx val="3"/>
              <c:layout>
                <c:manualLayout>
                  <c:x val="9.8001859683289353E-8"/>
                  <c:y val="9.600051399826399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/>
                      <a:t>-109,300; </a:t>
                    </a:r>
                    <a:fld id="{F9624473-A1C7-41E0-8BED-CB851C20C72F}" type="VALUE">
                      <a:rPr lang="en-US" sz="1400" b="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4957921921526E-2"/>
                      <c:h val="0.136601841575152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A7-4D42-86BD-339F20B3449F}"/>
                </c:ext>
              </c:extLst>
            </c:dLbl>
            <c:dLbl>
              <c:idx val="4"/>
              <c:layout>
                <c:manualLayout>
                  <c:x val="6.2231180898879605E-4"/>
                  <c:y val="1.7059451206069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chemeClr val="tx1"/>
                        </a:solidFill>
                      </a:rPr>
                      <a:t>94,900; </a:t>
                    </a:r>
                    <a:fld id="{19F4C0A4-4E5A-466F-ADD2-8537129D5CE3}" type="VALUE">
                      <a:rPr lang="en-US" sz="1400" b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sz="1400" b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34758593979079E-2"/>
                      <c:h val="0.123267366023454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CA7-4D42-86BD-339F20B3449F}"/>
                </c:ext>
              </c:extLst>
            </c:dLbl>
            <c:dLbl>
              <c:idx val="5"/>
              <c:layout>
                <c:manualLayout>
                  <c:x val="4.9784944719110076E-3"/>
                  <c:y val="3.19989115330879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/>
                      <a:t>50,700; </a:t>
                    </a:r>
                    <a:fld id="{0C364921-2F30-477D-92F7-A6FA97723C83}" type="VALUE">
                      <a:rPr lang="en-US" sz="1400" b="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23661882607885E-2"/>
                      <c:h val="0.154196203719684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A7-4D42-86BD-339F20B3449F}"/>
                </c:ext>
              </c:extLst>
            </c:dLbl>
            <c:dLbl>
              <c:idx val="6"/>
              <c:layout>
                <c:manualLayout>
                  <c:x val="6.2231832484424838E-3"/>
                  <c:y val="3.0398935510945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/>
                      <a:t>16,900;</a:t>
                    </a:r>
                    <a:r>
                      <a:rPr lang="en-US" sz="1400" b="0" baseline="0" dirty="0"/>
                      <a:t> </a:t>
                    </a:r>
                    <a:fld id="{6DAA43DE-D9A7-436D-9F6E-4901B6D640C1}" type="VALUE">
                      <a:rPr lang="en-US" sz="1400" b="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36930550394128E-2"/>
                      <c:h val="0.146191436637745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CA7-4D42-86BD-339F20B3449F}"/>
                </c:ext>
              </c:extLst>
            </c:dLbl>
            <c:dLbl>
              <c:idx val="7"/>
              <c:layout>
                <c:manualLayout>
                  <c:x val="1.2446236179777747E-3"/>
                  <c:y val="2.87990203797791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24,000; </a:t>
                    </a:r>
                    <a:fld id="{47A95FEF-367C-4F8E-8C83-3688214693B7}" type="VALUE">
                      <a:rPr lang="en-US" smtClean="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981879848152E-2"/>
                      <c:h val="0.150682874409311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C6-46A2-966A-50E721AE6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Sheet3!$CP$2:$CW$2</c:f>
              <c:numCache>
                <c:formatCode>[$-409]mmm\-yy;@</c:formatCode>
                <c:ptCount val="8"/>
                <c:pt idx="0">
                  <c:v>42856</c:v>
                </c:pt>
                <c:pt idx="1">
                  <c:v>43221</c:v>
                </c:pt>
                <c:pt idx="2">
                  <c:v>43586</c:v>
                </c:pt>
                <c:pt idx="3">
                  <c:v>43952</c:v>
                </c:pt>
                <c:pt idx="4">
                  <c:v>44317</c:v>
                </c:pt>
                <c:pt idx="5">
                  <c:v>44682</c:v>
                </c:pt>
                <c:pt idx="6">
                  <c:v>45047</c:v>
                </c:pt>
                <c:pt idx="7">
                  <c:v>45413</c:v>
                </c:pt>
              </c:numCache>
            </c:numRef>
          </c:cat>
          <c:val>
            <c:numRef>
              <c:f>Sheet3!$CP$3:$CW$3</c:f>
              <c:numCache>
                <c:formatCode>0.0%</c:formatCode>
                <c:ptCount val="8"/>
                <c:pt idx="0">
                  <c:v>2.4E-2</c:v>
                </c:pt>
                <c:pt idx="1">
                  <c:v>2.7E-2</c:v>
                </c:pt>
                <c:pt idx="2">
                  <c:v>2.1000000000000001E-2</c:v>
                </c:pt>
                <c:pt idx="3">
                  <c:v>-0.106</c:v>
                </c:pt>
                <c:pt idx="4">
                  <c:v>0.10299999999999999</c:v>
                </c:pt>
                <c:pt idx="5">
                  <c:v>0.05</c:v>
                </c:pt>
                <c:pt idx="6">
                  <c:v>1.6E-2</c:v>
                </c:pt>
                <c:pt idx="7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A7-4D42-86BD-339F20B3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334111"/>
        <c:axId val="769573103"/>
      </c:barChart>
      <c:catAx>
        <c:axId val="165334111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573103"/>
        <c:crosses val="autoZero"/>
        <c:auto val="0"/>
        <c:lblAlgn val="ctr"/>
        <c:lblOffset val="100"/>
        <c:noMultiLvlLbl val="0"/>
      </c:catAx>
      <c:valAx>
        <c:axId val="76957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34111"/>
        <c:crossesAt val="4273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Sacramento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MSA Employment by Industry as of May 2024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127978085884355"/>
          <c:y val="1.4014866352248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249733091708756"/>
          <c:y val="0.13734569025203144"/>
          <c:w val="0.68252585938201871"/>
          <c:h val="0.83182160377302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Sheet5!$B$199</c:f>
              <c:strCache>
                <c:ptCount val="1"/>
                <c:pt idx="0">
                  <c:v>May-24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-5.6059465408992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EB-4733-A2E7-D54D13A02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Sheet5!$A$200:$A$212</c:f>
              <c:strCache>
                <c:ptCount val="13"/>
                <c:pt idx="0">
                  <c:v>Mining and Logging</c:v>
                </c:pt>
                <c:pt idx="1">
                  <c:v>Information</c:v>
                </c:pt>
                <c:pt idx="2">
                  <c:v>Farm</c:v>
                </c:pt>
                <c:pt idx="3">
                  <c:v>Other Services</c:v>
                </c:pt>
                <c:pt idx="4">
                  <c:v>Manufacturing</c:v>
                </c:pt>
                <c:pt idx="5">
                  <c:v>Financial Activities</c:v>
                </c:pt>
                <c:pt idx="6">
                  <c:v>Construction</c:v>
                </c:pt>
                <c:pt idx="7">
                  <c:v>Leisure and Hospitality</c:v>
                </c:pt>
                <c:pt idx="8">
                  <c:v>Professional and Business Services</c:v>
                </c:pt>
                <c:pt idx="9">
                  <c:v>Trade, Transportation, and Utilities</c:v>
                </c:pt>
                <c:pt idx="10">
                  <c:v>Private Education and Health Services</c:v>
                </c:pt>
                <c:pt idx="11">
                  <c:v>Government</c:v>
                </c:pt>
                <c:pt idx="12">
                  <c:v>Total, All Industries</c:v>
                </c:pt>
              </c:strCache>
            </c:strRef>
          </c:cat>
          <c:val>
            <c:numRef>
              <c:f>Sheet5!$B$200:$B$212</c:f>
              <c:numCache>
                <c:formatCode>#,###,###,##0</c:formatCode>
                <c:ptCount val="13"/>
                <c:pt idx="0">
                  <c:v>600</c:v>
                </c:pt>
                <c:pt idx="1">
                  <c:v>8900</c:v>
                </c:pt>
                <c:pt idx="2">
                  <c:v>9500</c:v>
                </c:pt>
                <c:pt idx="3">
                  <c:v>39100</c:v>
                </c:pt>
                <c:pt idx="4">
                  <c:v>39600</c:v>
                </c:pt>
                <c:pt idx="5">
                  <c:v>48600</c:v>
                </c:pt>
                <c:pt idx="6">
                  <c:v>76600</c:v>
                </c:pt>
                <c:pt idx="7">
                  <c:v>111500</c:v>
                </c:pt>
                <c:pt idx="8">
                  <c:v>136900</c:v>
                </c:pt>
                <c:pt idx="9">
                  <c:v>166100</c:v>
                </c:pt>
                <c:pt idx="10">
                  <c:v>203300</c:v>
                </c:pt>
                <c:pt idx="11">
                  <c:v>267600</c:v>
                </c:pt>
                <c:pt idx="12">
                  <c:v>1108300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7-4515-863C-4887E8EEE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9404079"/>
        <c:axId val="166793839"/>
      </c:barChart>
      <c:catAx>
        <c:axId val="239404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93839"/>
        <c:crosses val="autoZero"/>
        <c:auto val="1"/>
        <c:lblAlgn val="ctr"/>
        <c:lblOffset val="100"/>
        <c:noMultiLvlLbl val="0"/>
      </c:catAx>
      <c:valAx>
        <c:axId val="166793839"/>
        <c:scaling>
          <c:orientation val="minMax"/>
        </c:scaling>
        <c:delete val="1"/>
        <c:axPos val="b"/>
        <c:numFmt formatCode="#,###,###,##0" sourceLinked="1"/>
        <c:majorTickMark val="none"/>
        <c:minorTickMark val="none"/>
        <c:tickLblPos val="nextTo"/>
        <c:crossAx val="23940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Sacramento MSA 2019 – 2024 Employment Change by Industry </a:t>
            </a:r>
          </a:p>
          <a:p>
            <a:pPr>
              <a:defRPr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May 2019 compared to May 2024  </a:t>
            </a:r>
            <a:endParaRPr lang="en-US" sz="1400" dirty="0"/>
          </a:p>
        </c:rich>
      </c:tx>
      <c:layout>
        <c:manualLayout>
          <c:xMode val="edge"/>
          <c:yMode val="edge"/>
          <c:x val="0.15453800419910166"/>
          <c:y val="1.8817204301075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Sheet2!$A$54:$A$66</c:f>
              <c:strCache>
                <c:ptCount val="13"/>
                <c:pt idx="0">
                  <c:v>Financial Activities</c:v>
                </c:pt>
                <c:pt idx="1">
                  <c:v>Information</c:v>
                </c:pt>
                <c:pt idx="2">
                  <c:v>Professional and Business Services</c:v>
                </c:pt>
                <c:pt idx="3">
                  <c:v>Farm</c:v>
                </c:pt>
                <c:pt idx="4">
                  <c:v>Mining and Logging</c:v>
                </c:pt>
                <c:pt idx="5">
                  <c:v>Leisure and Hospitality</c:v>
                </c:pt>
                <c:pt idx="6">
                  <c:v>Manufacturing</c:v>
                </c:pt>
                <c:pt idx="7">
                  <c:v>Other Services</c:v>
                </c:pt>
                <c:pt idx="8">
                  <c:v>Trade, Transportation &amp; Utilities</c:v>
                </c:pt>
                <c:pt idx="9">
                  <c:v>Construction</c:v>
                </c:pt>
                <c:pt idx="10">
                  <c:v>Government</c:v>
                </c:pt>
                <c:pt idx="11">
                  <c:v>Private Education and Health Services</c:v>
                </c:pt>
                <c:pt idx="12">
                  <c:v>Total, All Industries</c:v>
                </c:pt>
              </c:strCache>
            </c:strRef>
          </c:cat>
          <c:val>
            <c:numRef>
              <c:f>Sheet2!$B$54:$B$66</c:f>
              <c:numCache>
                <c:formatCode>#,###,###,##0</c:formatCode>
                <c:ptCount val="13"/>
                <c:pt idx="0">
                  <c:v>-3700</c:v>
                </c:pt>
                <c:pt idx="1">
                  <c:v>-3000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2200</c:v>
                </c:pt>
                <c:pt idx="6">
                  <c:v>3200</c:v>
                </c:pt>
                <c:pt idx="7">
                  <c:v>3700</c:v>
                </c:pt>
                <c:pt idx="8">
                  <c:v>6800</c:v>
                </c:pt>
                <c:pt idx="9">
                  <c:v>7600</c:v>
                </c:pt>
                <c:pt idx="10">
                  <c:v>23100</c:v>
                </c:pt>
                <c:pt idx="11">
                  <c:v>37200</c:v>
                </c:pt>
                <c:pt idx="12">
                  <c:v>77200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5-4CBC-A368-F86521A2F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936735"/>
        <c:axId val="238517487"/>
      </c:barChart>
      <c:catAx>
        <c:axId val="42693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17487"/>
        <c:crosses val="autoZero"/>
        <c:auto val="1"/>
        <c:lblAlgn val="ctr"/>
        <c:lblOffset val="100"/>
        <c:noMultiLvlLbl val="0"/>
      </c:catAx>
      <c:valAx>
        <c:axId val="238517487"/>
        <c:scaling>
          <c:orientation val="minMax"/>
        </c:scaling>
        <c:delete val="1"/>
        <c:axPos val="b"/>
        <c:numFmt formatCode="#,###,###,##0" sourceLinked="1"/>
        <c:majorTickMark val="none"/>
        <c:minorTickMark val="none"/>
        <c:tickLblPos val="nextTo"/>
        <c:crossAx val="42693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Sacramento MSA 2023 – 2024 Employment Change by Industry </a:t>
            </a:r>
          </a:p>
          <a:p>
            <a:pPr>
              <a:defRPr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May 2023 compared to May 2024  </a:t>
            </a:r>
            <a:endParaRPr lang="en-US" sz="1400" dirty="0"/>
          </a:p>
        </c:rich>
      </c:tx>
      <c:layout>
        <c:manualLayout>
          <c:xMode val="edge"/>
          <c:yMode val="edge"/>
          <c:x val="0.15453800419910166"/>
          <c:y val="1.8817204301075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730128652173025"/>
          <c:y val="0.14024345726539372"/>
          <c:w val="0.71914697494887048"/>
          <c:h val="0.835981987914705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Sheet2!$A$54:$A$66</c:f>
              <c:strCache>
                <c:ptCount val="13"/>
                <c:pt idx="0">
                  <c:v>Trade, Transportation &amp; Utilities</c:v>
                </c:pt>
                <c:pt idx="1">
                  <c:v>Information</c:v>
                </c:pt>
                <c:pt idx="2">
                  <c:v>Manufacturing</c:v>
                </c:pt>
                <c:pt idx="3">
                  <c:v>Leisure and Hospitality</c:v>
                </c:pt>
                <c:pt idx="4">
                  <c:v>Farm</c:v>
                </c:pt>
                <c:pt idx="5">
                  <c:v>Mining and Logging</c:v>
                </c:pt>
                <c:pt idx="6">
                  <c:v>Financial Activities</c:v>
                </c:pt>
                <c:pt idx="7">
                  <c:v>Other Services</c:v>
                </c:pt>
                <c:pt idx="8">
                  <c:v>Professional and Business Services</c:v>
                </c:pt>
                <c:pt idx="9">
                  <c:v>Construction</c:v>
                </c:pt>
                <c:pt idx="10">
                  <c:v>Government</c:v>
                </c:pt>
                <c:pt idx="11">
                  <c:v>Private Education and Health Services</c:v>
                </c:pt>
                <c:pt idx="12">
                  <c:v>Total, All Industries</c:v>
                </c:pt>
              </c:strCache>
            </c:strRef>
          </c:cat>
          <c:val>
            <c:numRef>
              <c:f>Sheet2!$B$54:$B$66</c:f>
              <c:numCache>
                <c:formatCode>#,###,###,##0</c:formatCode>
                <c:ptCount val="13"/>
                <c:pt idx="0">
                  <c:v>-1200</c:v>
                </c:pt>
                <c:pt idx="1">
                  <c:v>-1200</c:v>
                </c:pt>
                <c:pt idx="2">
                  <c:v>-600</c:v>
                </c:pt>
                <c:pt idx="3">
                  <c:v>-500</c:v>
                </c:pt>
                <c:pt idx="4">
                  <c:v>-300</c:v>
                </c:pt>
                <c:pt idx="5">
                  <c:v>100</c:v>
                </c:pt>
                <c:pt idx="6">
                  <c:v>300</c:v>
                </c:pt>
                <c:pt idx="7">
                  <c:v>500</c:v>
                </c:pt>
                <c:pt idx="8">
                  <c:v>2200</c:v>
                </c:pt>
                <c:pt idx="9">
                  <c:v>2300</c:v>
                </c:pt>
                <c:pt idx="10">
                  <c:v>7500</c:v>
                </c:pt>
                <c:pt idx="11">
                  <c:v>14900</c:v>
                </c:pt>
                <c:pt idx="12">
                  <c:v>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5-4CBC-A368-F86521A2F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936735"/>
        <c:axId val="238517487"/>
      </c:barChart>
      <c:catAx>
        <c:axId val="42693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17487"/>
        <c:crosses val="autoZero"/>
        <c:auto val="1"/>
        <c:lblAlgn val="ctr"/>
        <c:lblOffset val="100"/>
        <c:noMultiLvlLbl val="0"/>
      </c:catAx>
      <c:valAx>
        <c:axId val="238517487"/>
        <c:scaling>
          <c:orientation val="minMax"/>
        </c:scaling>
        <c:delete val="1"/>
        <c:axPos val="b"/>
        <c:numFmt formatCode="#,###,###,##0" sourceLinked="1"/>
        <c:majorTickMark val="none"/>
        <c:minorTickMark val="none"/>
        <c:tickLblPos val="nextTo"/>
        <c:crossAx val="42693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Year-Over</a:t>
            </a:r>
            <a:r>
              <a:rPr lang="en-US" baseline="0" dirty="0"/>
              <a:t> Changes in the Sacramento MSA </a:t>
            </a:r>
            <a:r>
              <a:rPr lang="en-US" dirty="0"/>
              <a:t>Private Education and Health Services Jobs, </a:t>
            </a:r>
          </a:p>
          <a:p>
            <a:pPr>
              <a:defRPr/>
            </a:pPr>
            <a:r>
              <a:rPr lang="en-US" dirty="0"/>
              <a:t>May 2019 - May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'Detailed Ind'!$A$92</c:f>
              <c:strCache>
                <c:ptCount val="1"/>
                <c:pt idx="0">
                  <c:v>      Private Education and Health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Ind'!$B$91:$G$91</c:f>
              <c:numCache>
                <c:formatCode>[$-409]mmm\-yy;@</c:formatCode>
                <c:ptCount val="6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45413</c:v>
                </c:pt>
              </c:numCache>
            </c:numRef>
          </c:cat>
          <c:val>
            <c:numRef>
              <c:f>'Detailed Ind'!$B$92:$G$92</c:f>
              <c:numCache>
                <c:formatCode>#,###,###,##0</c:formatCode>
                <c:ptCount val="6"/>
                <c:pt idx="0">
                  <c:v>6800</c:v>
                </c:pt>
                <c:pt idx="1">
                  <c:v>-8400</c:v>
                </c:pt>
                <c:pt idx="2">
                  <c:v>10900</c:v>
                </c:pt>
                <c:pt idx="3">
                  <c:v>6900</c:v>
                </c:pt>
                <c:pt idx="4" formatCode="#,##0">
                  <c:v>12900</c:v>
                </c:pt>
                <c:pt idx="5" formatCode="#,##0">
                  <c:v>14900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3-44F6-A30E-BF77DB56F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653023"/>
        <c:axId val="166781359"/>
      </c:barChart>
      <c:catAx>
        <c:axId val="45065302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81359"/>
        <c:crosses val="autoZero"/>
        <c:auto val="0"/>
        <c:lblAlgn val="ctr"/>
        <c:lblOffset val="100"/>
        <c:noMultiLvlLbl val="0"/>
      </c:catAx>
      <c:valAx>
        <c:axId val="166781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#,##0" sourceLinked="1"/>
        <c:majorTickMark val="none"/>
        <c:minorTickMark val="none"/>
        <c:tickLblPos val="nextTo"/>
        <c:crossAx val="450653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Year-Over Changes in the Sacramento</a:t>
            </a:r>
            <a:r>
              <a:rPr lang="en-US" baseline="0" dirty="0"/>
              <a:t> MSA Private Education and Health Services Subsector Jobs, May 2019- May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PowerPoint]Detailed Ind'!$A$100</c:f>
              <c:strCache>
                <c:ptCount val="1"/>
                <c:pt idx="0">
                  <c:v>Private Educational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139605462822455E-2"/>
                  <c:y val="-6.17276819782787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AD-4959-8869-FB0539422B9F}"/>
                </c:ext>
              </c:extLst>
            </c:dLbl>
            <c:dLbl>
              <c:idx val="1"/>
              <c:layout>
                <c:manualLayout>
                  <c:x val="-2.1501439785884143E-2"/>
                  <c:y val="9.2600546143853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AD-4959-8869-FB0539422B9F}"/>
                </c:ext>
              </c:extLst>
            </c:dLbl>
            <c:dLbl>
              <c:idx val="2"/>
              <c:layout>
                <c:manualLayout>
                  <c:x val="-1.618614061709665E-2"/>
                  <c:y val="3.3670033670033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AD-4959-8869-FB0539422B9F}"/>
                </c:ext>
              </c:extLst>
            </c:dLbl>
            <c:dLbl>
              <c:idx val="3"/>
              <c:layout>
                <c:manualLayout>
                  <c:x val="-2.2255943348507914E-2"/>
                  <c:y val="-3.367003367003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AD-4959-8869-FB0539422B9F}"/>
                </c:ext>
              </c:extLst>
            </c:dLbl>
            <c:dLbl>
              <c:idx val="5"/>
              <c:layout>
                <c:manualLayout>
                  <c:x val="-1.0116337885685382E-2"/>
                  <c:y val="3.3670033670033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AD-4959-8869-FB053942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PowerPoint]Detailed Ind'!$B$99:$H$99</c:f>
              <c:numCache>
                <c:formatCode>[$-409]mmm\-yy;@</c:formatCode>
                <c:ptCount val="7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45047</c:v>
                </c:pt>
                <c:pt idx="6">
                  <c:v>45413</c:v>
                </c:pt>
              </c:numCache>
            </c:numRef>
          </c:cat>
          <c:val>
            <c:numRef>
              <c:f>'[Chart in Microsoft PowerPoint]Detailed Ind'!$B$100:$H$100</c:f>
              <c:numCache>
                <c:formatCode>#,###,###,##0</c:formatCode>
                <c:ptCount val="7"/>
                <c:pt idx="0">
                  <c:v>1100</c:v>
                </c:pt>
                <c:pt idx="1">
                  <c:v>-3100</c:v>
                </c:pt>
                <c:pt idx="2">
                  <c:v>1900</c:v>
                </c:pt>
                <c:pt idx="3">
                  <c:v>2500</c:v>
                </c:pt>
                <c:pt idx="4" formatCode="#,##0">
                  <c:v>600</c:v>
                </c:pt>
                <c:pt idx="5">
                  <c:v>1900</c:v>
                </c:pt>
                <c:pt idx="6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D-4959-8869-FB0539422B9F}"/>
            </c:ext>
          </c:extLst>
        </c:ser>
        <c:ser>
          <c:idx val="1"/>
          <c:order val="1"/>
          <c:tx>
            <c:strRef>
              <c:f>'[Chart in Microsoft PowerPoint]Detailed Ind'!$A$101</c:f>
              <c:strCache>
                <c:ptCount val="1"/>
                <c:pt idx="0">
                  <c:v>Health Care and Social Assistance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444444444444393E-2"/>
                  <c:y val="-4.6285360163312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AD-4959-8869-FB053942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PowerPoint]Detailed Ind'!$B$99:$H$99</c:f>
              <c:numCache>
                <c:formatCode>[$-409]mmm\-yy;@</c:formatCode>
                <c:ptCount val="7"/>
                <c:pt idx="0">
                  <c:v>43604</c:v>
                </c:pt>
                <c:pt idx="1">
                  <c:v>43971</c:v>
                </c:pt>
                <c:pt idx="2">
                  <c:v>44317</c:v>
                </c:pt>
                <c:pt idx="3">
                  <c:v>44682</c:v>
                </c:pt>
                <c:pt idx="4">
                  <c:v>45047</c:v>
                </c:pt>
                <c:pt idx="5">
                  <c:v>45047</c:v>
                </c:pt>
                <c:pt idx="6">
                  <c:v>45413</c:v>
                </c:pt>
              </c:numCache>
            </c:numRef>
          </c:cat>
          <c:val>
            <c:numRef>
              <c:f>'[Chart in Microsoft PowerPoint]Detailed Ind'!$B$101:$H$101</c:f>
              <c:numCache>
                <c:formatCode>#,###,###,##0</c:formatCode>
                <c:ptCount val="7"/>
                <c:pt idx="0">
                  <c:v>5700</c:v>
                </c:pt>
                <c:pt idx="1">
                  <c:v>-5300</c:v>
                </c:pt>
                <c:pt idx="2">
                  <c:v>9000</c:v>
                </c:pt>
                <c:pt idx="3">
                  <c:v>4400</c:v>
                </c:pt>
                <c:pt idx="4" formatCode="#,##0">
                  <c:v>12400</c:v>
                </c:pt>
                <c:pt idx="5">
                  <c:v>11000</c:v>
                </c:pt>
                <c:pt idx="6">
                  <c:v>14700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AD-4959-8869-FB0539422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313231"/>
        <c:axId val="769570223"/>
      </c:barChart>
      <c:catAx>
        <c:axId val="440313231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570223"/>
        <c:crosses val="autoZero"/>
        <c:auto val="0"/>
        <c:lblAlgn val="ctr"/>
        <c:lblOffset val="100"/>
        <c:noMultiLvlLbl val="0"/>
      </c:catAx>
      <c:valAx>
        <c:axId val="769570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#,##0" sourceLinked="1"/>
        <c:majorTickMark val="none"/>
        <c:minorTickMark val="none"/>
        <c:tickLblPos val="nextTo"/>
        <c:crossAx val="440313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5766C-2CF1-4019-96DD-F32145D5FC52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FB494-5B3D-4429-BDD0-9337C758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6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36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7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54E52-1ECC-4D12-9746-0F617FC066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6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4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5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8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200" y="1109133"/>
            <a:ext cx="10769600" cy="18372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500"/>
              </a:lnSpc>
              <a:defRPr sz="7200" spc="10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1200" y="3520866"/>
            <a:ext cx="10769600" cy="1441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 spc="100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 descr="Rectangle header."/>
          <p:cNvSpPr/>
          <p:nvPr userDrawn="1"/>
        </p:nvSpPr>
        <p:spPr>
          <a:xfrm>
            <a:off x="0" y="-1"/>
            <a:ext cx="12192000" cy="821267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locks Content, Soli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812800"/>
            <a:ext cx="10845800" cy="908594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1" y="1809759"/>
            <a:ext cx="5156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100" baseline="0">
                <a:solidFill>
                  <a:srgbClr val="00587C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736600" y="2526773"/>
            <a:ext cx="5156200" cy="3201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00"/>
              </a:lnSpc>
              <a:defRPr sz="2400" spc="100" baseline="0">
                <a:solidFill>
                  <a:srgbClr val="00587C"/>
                </a:solidFill>
                <a:latin typeface="+mj-lt"/>
              </a:defRPr>
            </a:lvl1pPr>
            <a:lvl2pPr marL="742950" indent="-285750">
              <a:lnSpc>
                <a:spcPts val="2400"/>
              </a:lnSpc>
              <a:buFont typeface="Calibri" pitchFamily="34" charset="0"/>
              <a:buChar char="–"/>
              <a:defRPr sz="1800" spc="100" baseline="0">
                <a:solidFill>
                  <a:srgbClr val="00587C"/>
                </a:solidFill>
                <a:latin typeface="+mj-lt"/>
              </a:defRPr>
            </a:lvl2pPr>
            <a:lvl3pPr marL="1143000" indent="-228600">
              <a:lnSpc>
                <a:spcPts val="2000"/>
              </a:lnSpc>
              <a:buFont typeface="Wingdings" pitchFamily="2" charset="2"/>
              <a:buChar char="§"/>
              <a:defRPr sz="1800" spc="100" baseline="0">
                <a:solidFill>
                  <a:srgbClr val="00587C"/>
                </a:solidFill>
                <a:latin typeface="+mj-lt"/>
              </a:defRPr>
            </a:lvl3pPr>
            <a:lvl4pPr marL="1600200" indent="-228600">
              <a:lnSpc>
                <a:spcPts val="1800"/>
              </a:lnSpc>
              <a:buFont typeface="Arial" pitchFamily="34" charset="0"/>
              <a:buChar char="•"/>
              <a:defRPr sz="1800">
                <a:solidFill>
                  <a:srgbClr val="00587C"/>
                </a:solidFill>
                <a:latin typeface="+mj-lt"/>
              </a:defRPr>
            </a:lvl4pPr>
            <a:lvl5pPr marL="2057400" indent="-228600">
              <a:lnSpc>
                <a:spcPts val="1800"/>
              </a:lnSpc>
              <a:buFont typeface="Calibri" pitchFamily="34" charset="0"/>
              <a:buChar char="–"/>
              <a:defRPr sz="1800">
                <a:solidFill>
                  <a:srgbClr val="00587C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1" y="1798646"/>
            <a:ext cx="528319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100" baseline="0">
                <a:solidFill>
                  <a:srgbClr val="00587C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6299200" y="2526773"/>
            <a:ext cx="5283200" cy="3201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00"/>
              </a:lnSpc>
              <a:defRPr sz="2400" spc="100" baseline="0">
                <a:solidFill>
                  <a:srgbClr val="00587C"/>
                </a:solidFill>
                <a:latin typeface="+mj-lt"/>
              </a:defRPr>
            </a:lvl1pPr>
            <a:lvl2pPr marL="742950" indent="-285750">
              <a:lnSpc>
                <a:spcPts val="2400"/>
              </a:lnSpc>
              <a:buFont typeface="Calibri" pitchFamily="34" charset="0"/>
              <a:buChar char="–"/>
              <a:defRPr sz="1800" spc="100" baseline="0">
                <a:solidFill>
                  <a:srgbClr val="00587C"/>
                </a:solidFill>
                <a:latin typeface="+mj-lt"/>
              </a:defRPr>
            </a:lvl2pPr>
            <a:lvl3pPr marL="1143000" indent="-228600">
              <a:lnSpc>
                <a:spcPts val="2000"/>
              </a:lnSpc>
              <a:buFont typeface="Wingdings" pitchFamily="2" charset="2"/>
              <a:buChar char="§"/>
              <a:defRPr sz="1800" spc="100" baseline="0">
                <a:solidFill>
                  <a:srgbClr val="00587C"/>
                </a:solidFill>
                <a:latin typeface="+mj-lt"/>
              </a:defRPr>
            </a:lvl3pPr>
            <a:lvl4pPr marL="1600200" indent="-228600">
              <a:lnSpc>
                <a:spcPts val="1800"/>
              </a:lnSpc>
              <a:buFont typeface="Arial" pitchFamily="34" charset="0"/>
              <a:buChar char="•"/>
              <a:defRPr sz="1800">
                <a:solidFill>
                  <a:srgbClr val="00587C"/>
                </a:solidFill>
                <a:latin typeface="+mj-lt"/>
              </a:defRPr>
            </a:lvl4pPr>
            <a:lvl5pPr marL="2057400" indent="-228600">
              <a:lnSpc>
                <a:spcPts val="1800"/>
              </a:lnSpc>
              <a:buFont typeface="Calibri" pitchFamily="34" charset="0"/>
              <a:buChar char="–"/>
              <a:defRPr sz="1800">
                <a:solidFill>
                  <a:srgbClr val="00587C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Rectangle 12" descr="Rectangle header."/>
          <p:cNvSpPr/>
          <p:nvPr userDrawn="1"/>
        </p:nvSpPr>
        <p:spPr>
          <a:xfrm>
            <a:off x="0" y="-42334"/>
            <a:ext cx="12192000" cy="821267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381000"/>
            <a:ext cx="8686799" cy="1143000"/>
          </a:xfrm>
        </p:spPr>
        <p:txBody>
          <a:bodyPr/>
          <a:lstStyle>
            <a:lvl1pPr>
              <a:defRPr kern="3000" spc="150" baseline="0">
                <a:solidFill>
                  <a:srgbClr val="00587C"/>
                </a:solidFill>
              </a:defRPr>
            </a:lvl1pPr>
          </a:lstStyle>
          <a:p>
            <a:r>
              <a:rPr lang="en-US" dirty="0"/>
              <a:t>Break</a:t>
            </a:r>
          </a:p>
        </p:txBody>
      </p:sp>
      <p:sp>
        <p:nvSpPr>
          <p:cNvPr id="3" name="Rectangle 2" descr="Rectangle sidebar."/>
          <p:cNvSpPr/>
          <p:nvPr userDrawn="1"/>
        </p:nvSpPr>
        <p:spPr>
          <a:xfrm>
            <a:off x="0" y="-8467"/>
            <a:ext cx="2455333" cy="6858000"/>
          </a:xfrm>
          <a:prstGeom prst="rect">
            <a:avLst/>
          </a:prstGeom>
          <a:solidFill>
            <a:srgbClr val="00587C"/>
          </a:solidFill>
          <a:ln>
            <a:solidFill>
              <a:srgbClr val="00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87C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95600" y="1905000"/>
            <a:ext cx="8755063" cy="3771181"/>
          </a:xfrm>
          <a:prstGeom prst="rect">
            <a:avLst/>
          </a:prstGeom>
        </p:spPr>
        <p:txBody>
          <a:bodyPr/>
          <a:lstStyle>
            <a:lvl1pPr>
              <a:defRPr kern="3000" spc="150" baseline="0">
                <a:solidFill>
                  <a:srgbClr val="00587C"/>
                </a:solidFill>
                <a:latin typeface="+mj-lt"/>
              </a:defRPr>
            </a:lvl1pPr>
            <a:lvl2pPr>
              <a:defRPr sz="2400" spc="100" baseline="0">
                <a:solidFill>
                  <a:srgbClr val="00587C"/>
                </a:solidFill>
                <a:latin typeface="+mj-lt"/>
              </a:defRPr>
            </a:lvl2pPr>
            <a:lvl3pPr>
              <a:defRPr sz="1800" spc="100" baseline="0">
                <a:solidFill>
                  <a:srgbClr val="00587C"/>
                </a:solidFill>
                <a:latin typeface="+mj-lt"/>
              </a:defRPr>
            </a:lvl3pPr>
            <a:lvl4pPr>
              <a:defRPr sz="1800" spc="100" baseline="0">
                <a:solidFill>
                  <a:srgbClr val="00587C"/>
                </a:solidFill>
                <a:latin typeface="+mj-lt"/>
              </a:defRPr>
            </a:lvl4pPr>
            <a:lvl5pPr>
              <a:defRPr>
                <a:solidFill>
                  <a:srgbClr val="00587C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6" y="660400"/>
            <a:ext cx="1050713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 descr="This is a rectangle sidebar."/>
          <p:cNvSpPr/>
          <p:nvPr userDrawn="1"/>
        </p:nvSpPr>
        <p:spPr>
          <a:xfrm>
            <a:off x="0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074738" y="1800226"/>
            <a:ext cx="10507662" cy="3910462"/>
          </a:xfrm>
          <a:prstGeom prst="rect">
            <a:avLst/>
          </a:prstGeom>
        </p:spPr>
        <p:txBody>
          <a:bodyPr/>
          <a:lstStyle>
            <a:lvl1pPr>
              <a:defRPr sz="2400" spc="100" baseline="0">
                <a:solidFill>
                  <a:srgbClr val="00587C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6" y="660400"/>
            <a:ext cx="1050713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 descr="This is a rectangle sidebar."/>
          <p:cNvSpPr/>
          <p:nvPr userDrawn="1"/>
        </p:nvSpPr>
        <p:spPr>
          <a:xfrm>
            <a:off x="0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1074738" y="1803400"/>
            <a:ext cx="10507662" cy="385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87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, Sol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his is a rectangle sidebar."/>
          <p:cNvSpPr/>
          <p:nvPr userDrawn="1"/>
        </p:nvSpPr>
        <p:spPr>
          <a:xfrm>
            <a:off x="0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266" y="660400"/>
            <a:ext cx="1050713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74738" y="1785939"/>
            <a:ext cx="10507662" cy="3956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87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5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732866"/>
            <a:ext cx="8221134" cy="634471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7933" y="545042"/>
            <a:ext cx="822113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933" y="5440362"/>
            <a:ext cx="8221134" cy="7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52" y="5640657"/>
            <a:ext cx="1824222" cy="988759"/>
          </a:xfrm>
          <a:prstGeom prst="rect">
            <a:avLst/>
          </a:prstGeom>
        </p:spPr>
      </p:pic>
      <p:sp>
        <p:nvSpPr>
          <p:cNvPr id="7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383943" y="6026250"/>
            <a:ext cx="563382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963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770" y="2565400"/>
            <a:ext cx="1049708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Rectangle 3" descr="This is a rectangle sidebar."/>
          <p:cNvSpPr/>
          <p:nvPr userDrawn="1"/>
        </p:nvSpPr>
        <p:spPr>
          <a:xfrm>
            <a:off x="0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812800"/>
            <a:ext cx="10168467" cy="908594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idx="1"/>
          </p:nvPr>
        </p:nvSpPr>
        <p:spPr>
          <a:xfrm>
            <a:off x="736600" y="1803400"/>
            <a:ext cx="10168467" cy="3915913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/>
              <a:defRPr sz="2400" spc="100" baseline="0">
                <a:solidFill>
                  <a:srgbClr val="00587C"/>
                </a:solidFill>
                <a:latin typeface="+mj-lt"/>
              </a:defRPr>
            </a:lvl1pPr>
            <a:lvl2pPr marL="971550" indent="-514350">
              <a:lnSpc>
                <a:spcPts val="2800"/>
              </a:lnSpc>
              <a:buFont typeface="Arial" pitchFamily="34" charset="0"/>
              <a:buChar char="•"/>
              <a:defRPr sz="1800" spc="100" baseline="0">
                <a:solidFill>
                  <a:srgbClr val="00587C"/>
                </a:solidFill>
                <a:latin typeface="+mj-lt"/>
              </a:defRPr>
            </a:lvl2pPr>
            <a:lvl3pPr marL="1371600" indent="-457200">
              <a:lnSpc>
                <a:spcPts val="2400"/>
              </a:lnSpc>
              <a:buFont typeface="Calibri" pitchFamily="34" charset="0"/>
              <a:buChar char="–"/>
              <a:defRPr sz="1600" spc="100" baseline="0">
                <a:solidFill>
                  <a:srgbClr val="00587C"/>
                </a:solidFill>
                <a:latin typeface="+mj-lt"/>
              </a:defRPr>
            </a:lvl3pPr>
            <a:lvl4pPr marL="1828800" indent="-457200">
              <a:lnSpc>
                <a:spcPts val="2000"/>
              </a:lnSpc>
              <a:buFont typeface="Wingdings" pitchFamily="2" charset="2"/>
              <a:buChar char="§"/>
              <a:defRPr>
                <a:solidFill>
                  <a:srgbClr val="00587C"/>
                </a:solidFill>
                <a:latin typeface="+mj-lt"/>
              </a:defRPr>
            </a:lvl4pPr>
            <a:lvl5pPr marL="2286000" indent="-457200">
              <a:lnSpc>
                <a:spcPts val="2000"/>
              </a:lnSpc>
              <a:buFont typeface="Arial" pitchFamily="34" charset="0"/>
              <a:buChar char="•"/>
              <a:defRPr>
                <a:solidFill>
                  <a:srgbClr val="00587C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" descr="This is a rectangle sidebar."/>
          <p:cNvSpPr/>
          <p:nvPr userDrawn="1"/>
        </p:nvSpPr>
        <p:spPr>
          <a:xfrm>
            <a:off x="11455401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A/EE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tangle header."/>
          <p:cNvSpPr/>
          <p:nvPr userDrawn="1"/>
        </p:nvSpPr>
        <p:spPr>
          <a:xfrm>
            <a:off x="0" y="0"/>
            <a:ext cx="12192000" cy="821267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73100" y="2845751"/>
            <a:ext cx="10845800" cy="1427146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sz="4400"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pPr>
              <a:lnSpc>
                <a:spcPct val="118000"/>
              </a:lnSpc>
            </a:pPr>
            <a:r>
              <a:rPr lang="en-US" sz="2400" spc="100" dirty="0">
                <a:solidFill>
                  <a:srgbClr val="00587C"/>
                </a:solidFill>
                <a:latin typeface="+mj-lt"/>
              </a:rPr>
              <a:t>The EDD is an equal opportunity employer/program. Auxiliary </a:t>
            </a:r>
            <a:br>
              <a:rPr lang="en-US" sz="2400" spc="100" dirty="0">
                <a:solidFill>
                  <a:srgbClr val="00587C"/>
                </a:solidFill>
                <a:latin typeface="+mj-lt"/>
              </a:rPr>
            </a:br>
            <a:r>
              <a:rPr lang="en-US" sz="2400" spc="100" dirty="0">
                <a:solidFill>
                  <a:srgbClr val="00587C"/>
                </a:solidFill>
                <a:latin typeface="+mj-lt"/>
              </a:rPr>
              <a:t>aids and services are available upon request to individuals with disabilities. </a:t>
            </a:r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 background."/>
          <p:cNvSpPr/>
          <p:nvPr userDrawn="1"/>
        </p:nvSpPr>
        <p:spPr>
          <a:xfrm>
            <a:off x="0" y="-42334"/>
            <a:ext cx="12192000" cy="6900334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39" y="195209"/>
            <a:ext cx="10828962" cy="9863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52" y="5640657"/>
            <a:ext cx="1824222" cy="9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6600" y="1803400"/>
            <a:ext cx="10168467" cy="3915913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/>
              <a:defRPr sz="2400" spc="100" baseline="0">
                <a:solidFill>
                  <a:srgbClr val="00587C"/>
                </a:solidFill>
                <a:latin typeface="+mj-lt"/>
              </a:defRPr>
            </a:lvl1pPr>
            <a:lvl2pPr marL="971550" indent="-514350">
              <a:lnSpc>
                <a:spcPts val="2800"/>
              </a:lnSpc>
              <a:buFont typeface="Arial" pitchFamily="34" charset="0"/>
              <a:buChar char="•"/>
              <a:defRPr sz="1800" spc="100" baseline="0">
                <a:solidFill>
                  <a:srgbClr val="00587C"/>
                </a:solidFill>
                <a:latin typeface="+mj-lt"/>
              </a:defRPr>
            </a:lvl2pPr>
            <a:lvl3pPr marL="1371600" indent="-457200">
              <a:lnSpc>
                <a:spcPts val="2400"/>
              </a:lnSpc>
              <a:buFont typeface="Calibri" pitchFamily="34" charset="0"/>
              <a:buChar char="–"/>
              <a:defRPr sz="1600" spc="100" baseline="0">
                <a:solidFill>
                  <a:srgbClr val="00587C"/>
                </a:solidFill>
                <a:latin typeface="+mj-lt"/>
              </a:defRPr>
            </a:lvl3pPr>
            <a:lvl4pPr marL="1828800" indent="-457200">
              <a:lnSpc>
                <a:spcPts val="2000"/>
              </a:lnSpc>
              <a:buFont typeface="Wingdings" pitchFamily="2" charset="2"/>
              <a:buChar char="§"/>
              <a:defRPr>
                <a:solidFill>
                  <a:srgbClr val="00587C"/>
                </a:solidFill>
                <a:latin typeface="+mj-lt"/>
              </a:defRPr>
            </a:lvl4pPr>
            <a:lvl5pPr marL="2286000" indent="-457200">
              <a:lnSpc>
                <a:spcPts val="2000"/>
              </a:lnSpc>
              <a:buFont typeface="Arial" pitchFamily="34" charset="0"/>
              <a:buChar char="•"/>
              <a:defRPr>
                <a:solidFill>
                  <a:srgbClr val="00587C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 descr="This is a rectangle sidebar."/>
          <p:cNvSpPr/>
          <p:nvPr userDrawn="1"/>
        </p:nvSpPr>
        <p:spPr>
          <a:xfrm>
            <a:off x="11455401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812800"/>
            <a:ext cx="10168467" cy="908594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ern="3000" spc="150" baseline="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6600" y="1647825"/>
            <a:ext cx="10845800" cy="40290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587C"/>
                </a:solidFill>
              </a:defRPr>
            </a:lvl1pPr>
            <a:lvl2pPr>
              <a:defRPr>
                <a:solidFill>
                  <a:srgbClr val="00587C"/>
                </a:solidFill>
              </a:defRPr>
            </a:lvl2pPr>
            <a:lvl3pPr>
              <a:defRPr>
                <a:solidFill>
                  <a:srgbClr val="00587C"/>
                </a:solidFill>
              </a:defRPr>
            </a:lvl3pPr>
            <a:lvl4pPr>
              <a:defRPr>
                <a:solidFill>
                  <a:srgbClr val="00587C"/>
                </a:solidFill>
              </a:defRPr>
            </a:lvl4pPr>
            <a:lvl5pPr>
              <a:defRPr>
                <a:solidFill>
                  <a:srgbClr val="00587C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ern="3000" spc="150" baseline="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6600" y="1647825"/>
            <a:ext cx="10845800" cy="40290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587C"/>
                </a:solidFill>
              </a:defRPr>
            </a:lvl1pPr>
            <a:lvl2pPr>
              <a:defRPr>
                <a:solidFill>
                  <a:srgbClr val="00587C"/>
                </a:solidFill>
              </a:defRPr>
            </a:lvl2pPr>
            <a:lvl3pPr>
              <a:defRPr>
                <a:solidFill>
                  <a:srgbClr val="00587C"/>
                </a:solidFill>
              </a:defRPr>
            </a:lvl3pPr>
            <a:lvl4pPr>
              <a:defRPr>
                <a:solidFill>
                  <a:srgbClr val="00587C"/>
                </a:solidFill>
              </a:defRPr>
            </a:lvl4pPr>
            <a:lvl5pPr>
              <a:defRPr>
                <a:solidFill>
                  <a:srgbClr val="00587C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ern="3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ulleted 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6" y="660400"/>
            <a:ext cx="1050713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 descr="This is a rectangle sidebar."/>
          <p:cNvSpPr/>
          <p:nvPr userDrawn="1"/>
        </p:nvSpPr>
        <p:spPr>
          <a:xfrm>
            <a:off x="0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074738" y="1812925"/>
            <a:ext cx="10507661" cy="3889135"/>
          </a:xfrm>
          <a:prstGeom prst="rect">
            <a:avLst/>
          </a:prstGeom>
        </p:spPr>
        <p:txBody>
          <a:bodyPr/>
          <a:lstStyle>
            <a:lvl1pPr>
              <a:defRPr spc="100" baseline="0">
                <a:solidFill>
                  <a:srgbClr val="00587C"/>
                </a:solidFill>
              </a:defRPr>
            </a:lvl1pPr>
            <a:lvl2pPr>
              <a:defRPr spc="100" baseline="0">
                <a:solidFill>
                  <a:srgbClr val="00587C"/>
                </a:solidFill>
              </a:defRPr>
            </a:lvl2pPr>
            <a:lvl3pPr>
              <a:defRPr spc="100" baseline="0">
                <a:solidFill>
                  <a:srgbClr val="00587C"/>
                </a:solidFill>
              </a:defRPr>
            </a:lvl3pPr>
            <a:lvl4pPr>
              <a:defRPr spc="100" baseline="0">
                <a:solidFill>
                  <a:srgbClr val="00587C"/>
                </a:solidFill>
              </a:defRPr>
            </a:lvl4pPr>
            <a:lvl5pPr>
              <a:defRPr spc="100" baseline="0">
                <a:solidFill>
                  <a:srgbClr val="00587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Mixed Numbered 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6600" y="1803400"/>
            <a:ext cx="10168467" cy="3915913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/>
              <a:defRPr sz="2400" spc="100" baseline="0">
                <a:solidFill>
                  <a:srgbClr val="00587C"/>
                </a:solidFill>
                <a:latin typeface="+mj-lt"/>
              </a:defRPr>
            </a:lvl1pPr>
            <a:lvl2pPr marL="971550" indent="-514350">
              <a:lnSpc>
                <a:spcPts val="2800"/>
              </a:lnSpc>
              <a:buFont typeface="Arial" pitchFamily="34" charset="0"/>
              <a:buChar char="•"/>
              <a:defRPr sz="1800" spc="100" baseline="0">
                <a:solidFill>
                  <a:srgbClr val="00587C"/>
                </a:solidFill>
                <a:latin typeface="+mj-lt"/>
              </a:defRPr>
            </a:lvl2pPr>
            <a:lvl3pPr marL="1371600" indent="-457200">
              <a:lnSpc>
                <a:spcPts val="2400"/>
              </a:lnSpc>
              <a:buFont typeface="Calibri" pitchFamily="34" charset="0"/>
              <a:buChar char="–"/>
              <a:defRPr sz="1600" spc="100" baseline="0">
                <a:solidFill>
                  <a:srgbClr val="00587C"/>
                </a:solidFill>
                <a:latin typeface="+mj-lt"/>
              </a:defRPr>
            </a:lvl3pPr>
            <a:lvl4pPr marL="1828800" indent="-457200">
              <a:lnSpc>
                <a:spcPts val="2000"/>
              </a:lnSpc>
              <a:buFont typeface="Wingdings" pitchFamily="2" charset="2"/>
              <a:buChar char="§"/>
              <a:defRPr>
                <a:solidFill>
                  <a:srgbClr val="00587C"/>
                </a:solidFill>
                <a:latin typeface="+mj-lt"/>
              </a:defRPr>
            </a:lvl4pPr>
            <a:lvl5pPr marL="2286000" indent="-457200">
              <a:lnSpc>
                <a:spcPts val="2000"/>
              </a:lnSpc>
              <a:buFont typeface="Arial" pitchFamily="34" charset="0"/>
              <a:buChar char="•"/>
              <a:defRPr>
                <a:solidFill>
                  <a:srgbClr val="00587C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 descr="This is a rectangle sidebar."/>
          <p:cNvSpPr/>
          <p:nvPr userDrawn="1"/>
        </p:nvSpPr>
        <p:spPr>
          <a:xfrm>
            <a:off x="11455401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812800"/>
            <a:ext cx="10168467" cy="908594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, Solid Rgi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99" y="795867"/>
            <a:ext cx="3884085" cy="76147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algn="l">
              <a:defRPr sz="2400" b="0" spc="100">
                <a:solidFill>
                  <a:srgbClr val="0058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99" y="1557339"/>
            <a:ext cx="3884086" cy="4127469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400" spc="100">
                <a:solidFill>
                  <a:srgbClr val="00587C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 descr="Rectangle background."/>
          <p:cNvSpPr>
            <a:spLocks noGrp="1"/>
          </p:cNvSpPr>
          <p:nvPr>
            <p:ph idx="1" hasCustomPrompt="1"/>
          </p:nvPr>
        </p:nvSpPr>
        <p:spPr>
          <a:xfrm>
            <a:off x="4978400" y="795867"/>
            <a:ext cx="6604000" cy="4888941"/>
          </a:xfrm>
          <a:prstGeom prst="rect">
            <a:avLst/>
          </a:prstGeom>
          <a:solidFill>
            <a:srgbClr val="00587C"/>
          </a:solidFill>
        </p:spPr>
        <p:txBody>
          <a:bodyPr>
            <a:normAutofit/>
          </a:bodyPr>
          <a:lstStyle>
            <a:lvl1pPr>
              <a:lnSpc>
                <a:spcPts val="3200"/>
              </a:lnSpc>
              <a:defRPr sz="2400" spc="100" baseline="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ts val="2800"/>
              </a:lnSpc>
              <a:buFont typeface="Calibri" pitchFamily="34" charset="0"/>
              <a:buChar char="–"/>
              <a:defRPr sz="1800" spc="100">
                <a:solidFill>
                  <a:schemeClr val="tx2"/>
                </a:solidFill>
                <a:latin typeface="+mj-lt"/>
              </a:defRPr>
            </a:lvl2pPr>
            <a:lvl3pPr marL="1143000" indent="-228600">
              <a:lnSpc>
                <a:spcPts val="2400"/>
              </a:lnSpc>
              <a:buFont typeface="Wingdings" pitchFamily="2" charset="2"/>
              <a:buChar char="§"/>
              <a:defRPr sz="1800" spc="100">
                <a:solidFill>
                  <a:schemeClr val="tx2"/>
                </a:solidFill>
                <a:latin typeface="+mj-lt"/>
              </a:defRPr>
            </a:lvl3pPr>
            <a:lvl4pPr>
              <a:lnSpc>
                <a:spcPts val="2000"/>
              </a:lnSpc>
              <a:defRPr sz="1600" spc="100">
                <a:solidFill>
                  <a:schemeClr val="tx2"/>
                </a:solidFill>
                <a:latin typeface="+mj-lt"/>
              </a:defRPr>
            </a:lvl4pPr>
            <a:lvl5pPr marL="2057400" indent="-228600">
              <a:lnSpc>
                <a:spcPts val="2000"/>
              </a:lnSpc>
              <a:buFont typeface="Calibri" pitchFamily="34" charset="0"/>
              <a:buChar char="–"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Enter text or place an image inside this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s Content, Sol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ctangle background."/>
          <p:cNvSpPr>
            <a:spLocks noGrp="1"/>
          </p:cNvSpPr>
          <p:nvPr>
            <p:ph sz="half" idx="1" hasCustomPrompt="1"/>
          </p:nvPr>
        </p:nvSpPr>
        <p:spPr>
          <a:xfrm>
            <a:off x="736599" y="1803404"/>
            <a:ext cx="5368925" cy="3924536"/>
          </a:xfrm>
          <a:prstGeom prst="rect">
            <a:avLst/>
          </a:prstGeom>
          <a:solidFill>
            <a:srgbClr val="00587C"/>
          </a:solidFill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000"/>
              </a:spcBef>
              <a:defRPr sz="3200" spc="100" baseline="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ts val="2400"/>
              </a:lnSpc>
              <a:buFont typeface="Calibri" pitchFamily="34" charset="0"/>
              <a:buChar char="–"/>
              <a:defRPr sz="2400" spc="100" baseline="0">
                <a:solidFill>
                  <a:schemeClr val="tx2"/>
                </a:solidFill>
                <a:latin typeface="+mj-lt"/>
              </a:defRPr>
            </a:lvl2pPr>
            <a:lvl3pPr marL="1143000" indent="-228600">
              <a:lnSpc>
                <a:spcPts val="2000"/>
              </a:lnSpc>
              <a:buFont typeface="Wingdings" pitchFamily="2" charset="2"/>
              <a:buChar char="§"/>
              <a:defRPr sz="1800" spc="100" baseline="0">
                <a:solidFill>
                  <a:schemeClr val="tx2"/>
                </a:solidFill>
                <a:latin typeface="+mj-lt"/>
              </a:defRPr>
            </a:lvl3pPr>
            <a:lvl4pPr marL="1600200" indent="-228600">
              <a:lnSpc>
                <a:spcPts val="1800"/>
              </a:lnSpc>
              <a:buFont typeface="Arial" pitchFamily="34" charset="0"/>
              <a:buChar char="•"/>
              <a:defRPr sz="1800" spc="100" baseline="0">
                <a:solidFill>
                  <a:schemeClr val="tx2"/>
                </a:solidFill>
                <a:latin typeface="+mj-lt"/>
              </a:defRPr>
            </a:lvl4pPr>
            <a:lvl5pPr marL="2057400" indent="-228600">
              <a:lnSpc>
                <a:spcPts val="1800"/>
              </a:lnSpc>
              <a:buFont typeface="Calibri" pitchFamily="34" charset="0"/>
              <a:buChar char="–"/>
              <a:defRPr sz="1600" spc="100" baseline="0">
                <a:solidFill>
                  <a:schemeClr val="tx2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Sub-headline</a:t>
            </a:r>
          </a:p>
          <a:p>
            <a:pPr lvl="1"/>
            <a:r>
              <a:rPr lang="en-US" dirty="0"/>
              <a:t>Next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299200" y="1803405"/>
            <a:ext cx="5283200" cy="3924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000"/>
              </a:spcBef>
              <a:defRPr sz="3200" spc="100" baseline="0">
                <a:solidFill>
                  <a:srgbClr val="00587C"/>
                </a:solidFill>
                <a:latin typeface="+mj-lt"/>
              </a:defRPr>
            </a:lvl1pPr>
            <a:lvl2pPr marL="742950" indent="-285750">
              <a:lnSpc>
                <a:spcPts val="2400"/>
              </a:lnSpc>
              <a:buFont typeface="Calibri" pitchFamily="34" charset="0"/>
              <a:buChar char="–"/>
              <a:defRPr sz="2400" spc="100" baseline="0">
                <a:solidFill>
                  <a:srgbClr val="00587C"/>
                </a:solidFill>
                <a:latin typeface="+mj-lt"/>
              </a:defRPr>
            </a:lvl2pPr>
            <a:lvl3pPr marL="1143000" indent="-228600">
              <a:lnSpc>
                <a:spcPts val="2000"/>
              </a:lnSpc>
              <a:buFont typeface="Wingdings" pitchFamily="2" charset="2"/>
              <a:buChar char="§"/>
              <a:defRPr sz="1800" spc="100" baseline="0">
                <a:solidFill>
                  <a:srgbClr val="00587C"/>
                </a:solidFill>
                <a:latin typeface="+mj-lt"/>
              </a:defRPr>
            </a:lvl3pPr>
            <a:lvl4pPr marL="1600200" indent="-228600">
              <a:lnSpc>
                <a:spcPts val="1800"/>
              </a:lnSpc>
              <a:buFont typeface="Arial" pitchFamily="34" charset="0"/>
              <a:buChar char="•"/>
              <a:defRPr sz="1800" spc="100" baseline="0">
                <a:solidFill>
                  <a:srgbClr val="00587C"/>
                </a:solidFill>
                <a:latin typeface="+mj-lt"/>
              </a:defRPr>
            </a:lvl4pPr>
            <a:lvl5pPr marL="2057400" indent="-228600">
              <a:lnSpc>
                <a:spcPts val="1800"/>
              </a:lnSpc>
              <a:buFont typeface="Calibri" pitchFamily="34" charset="0"/>
              <a:buChar char="–"/>
              <a:defRPr sz="1600" spc="100" baseline="0">
                <a:solidFill>
                  <a:srgbClr val="00587C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Sub-headline</a:t>
            </a:r>
          </a:p>
          <a:p>
            <a:pPr lvl="1"/>
            <a:r>
              <a:rPr lang="en-US" dirty="0"/>
              <a:t>Next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812800"/>
            <a:ext cx="10845800" cy="908594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6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736600" y="381000"/>
            <a:ext cx="1084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4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79" r:id="rId3"/>
    <p:sldLayoutId id="2147483680" r:id="rId4"/>
    <p:sldLayoutId id="2147483674" r:id="rId5"/>
    <p:sldLayoutId id="2147483662" r:id="rId6"/>
    <p:sldLayoutId id="2147483663" r:id="rId7"/>
    <p:sldLayoutId id="2147483667" r:id="rId8"/>
    <p:sldLayoutId id="2147483664" r:id="rId9"/>
    <p:sldLayoutId id="2147483665" r:id="rId10"/>
    <p:sldLayoutId id="2147483673" r:id="rId11"/>
    <p:sldLayoutId id="2147483676" r:id="rId12"/>
    <p:sldLayoutId id="2147483685" r:id="rId13"/>
    <p:sldLayoutId id="2147483666" r:id="rId14"/>
    <p:sldLayoutId id="2147483686" r:id="rId15"/>
    <p:sldLayoutId id="2147483682" r:id="rId16"/>
    <p:sldLayoutId id="2147483683" r:id="rId17"/>
    <p:sldLayoutId id="2147483669" r:id="rId18"/>
    <p:sldLayoutId id="214748368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 spc="-150">
          <a:solidFill>
            <a:srgbClr val="00587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ara.Welch@edd.ca.gov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CA338678-8FD1-293F-1A54-AC09C91B2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19" y="1813984"/>
            <a:ext cx="6481482" cy="402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765" y="767205"/>
            <a:ext cx="10769600" cy="1214590"/>
          </a:xfrm>
        </p:spPr>
        <p:txBody>
          <a:bodyPr/>
          <a:lstStyle/>
          <a:p>
            <a:r>
              <a:rPr lang="en-US" sz="6000" dirty="0"/>
              <a:t>Golden Sierra LMI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635" y="5119383"/>
            <a:ext cx="7724302" cy="1465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Cara Welch, Researcher</a:t>
            </a:r>
          </a:p>
          <a:p>
            <a:pPr>
              <a:lnSpc>
                <a:spcPct val="100000"/>
              </a:lnSpc>
            </a:pPr>
            <a:r>
              <a:rPr lang="en-US" dirty="0"/>
              <a:t>EDD, Labor Market Information Division </a:t>
            </a:r>
          </a:p>
          <a:p>
            <a:pPr>
              <a:lnSpc>
                <a:spcPct val="100000"/>
              </a:lnSpc>
            </a:pPr>
            <a:r>
              <a:rPr lang="en-US" dirty="0"/>
              <a:t>July 18, 2024</a:t>
            </a:r>
          </a:p>
        </p:txBody>
      </p:sp>
    </p:spTree>
    <p:extLst>
      <p:ext uri="{BB962C8B-B14F-4D97-AF65-F5344CB8AC3E}">
        <p14:creationId xmlns:p14="http://schemas.microsoft.com/office/powerpoint/2010/main" val="234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67EB-1592-CF53-E26F-A1441376F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847" y="948265"/>
            <a:ext cx="10850306" cy="591283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Government added 7,500 jobs since last May with gains nearly split between local and state government.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FAB5A9-1C18-7668-9A3E-2E1B0BE1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0"/>
            <a:ext cx="11465169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Sacramento MSA Industry Employment Trends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32905B-4A5F-F347-859A-A173BAFD3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814846"/>
              </p:ext>
            </p:extLst>
          </p:nvPr>
        </p:nvGraphicFramePr>
        <p:xfrm>
          <a:off x="673099" y="1685925"/>
          <a:ext cx="4783803" cy="402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ECBD7AD-B9FB-59A4-360B-6F93F757B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511823"/>
              </p:ext>
            </p:extLst>
          </p:nvPr>
        </p:nvGraphicFramePr>
        <p:xfrm>
          <a:off x="5591175" y="1685925"/>
          <a:ext cx="6353175" cy="402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D40643-C33F-D03C-03CE-E0F51EFF4AED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44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67EB-1592-CF53-E26F-A1441376F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100" y="1003055"/>
            <a:ext cx="10845800" cy="591283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Trade, transportation, and utilities declined from May 2023 to May 2024 with a majority of the drop in transportation, warehousing, and utilities.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FAB5A9-1C18-7668-9A3E-2E1B0BE1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0"/>
            <a:ext cx="11465169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Sacramento MSA Industry Employment Trends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69479E6-BA79-D564-F1F7-88454D321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58483"/>
              </p:ext>
            </p:extLst>
          </p:nvPr>
        </p:nvGraphicFramePr>
        <p:xfrm>
          <a:off x="362531" y="2021746"/>
          <a:ext cx="5081923" cy="370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2BBECE-2404-FCC4-A412-CEB2AE8E60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393971"/>
              </p:ext>
            </p:extLst>
          </p:nvPr>
        </p:nvGraphicFramePr>
        <p:xfrm>
          <a:off x="5595457" y="2021746"/>
          <a:ext cx="6342077" cy="368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55A401-2CD6-7692-EA27-744DC55637E8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9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A26F80-F2E0-45EA-A353-5EAE272E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29183"/>
            <a:ext cx="10456807" cy="894945"/>
          </a:xfrm>
        </p:spPr>
        <p:txBody>
          <a:bodyPr>
            <a:normAutofit/>
          </a:bodyPr>
          <a:lstStyle/>
          <a:p>
            <a:r>
              <a:rPr lang="en-US" sz="3600" dirty="0"/>
              <a:t>Golden Sierra Job Growth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BFAA6C-E4BF-0C08-D27F-376527635EB0}"/>
              </a:ext>
            </a:extLst>
          </p:cNvPr>
          <p:cNvSpPr txBox="1"/>
          <p:nvPr/>
        </p:nvSpPr>
        <p:spPr>
          <a:xfrm>
            <a:off x="535020" y="924128"/>
            <a:ext cx="10918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Golden Sierra job growth from 2022-2023 was1.8 percent, similar to the job growth in 2019. 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A92D84F-FDE1-5EBC-E5B7-388AD8120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548726"/>
              </p:ext>
            </p:extLst>
          </p:nvPr>
        </p:nvGraphicFramePr>
        <p:xfrm>
          <a:off x="616501" y="1583140"/>
          <a:ext cx="10836945" cy="411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7E45E5-BF94-B495-E20A-88204359DAAB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75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8B28D0-BE8E-63CA-9F2E-EC1DE772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3" y="165243"/>
            <a:ext cx="11650894" cy="800100"/>
          </a:xfrm>
        </p:spPr>
        <p:txBody>
          <a:bodyPr>
            <a:noAutofit/>
          </a:bodyPr>
          <a:lstStyle/>
          <a:p>
            <a:r>
              <a:rPr lang="en-US" sz="3600" dirty="0"/>
              <a:t>Golden Sierra Industry Employment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01779E-F40E-9CCC-2B9F-DDE07A8C9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72951"/>
              </p:ext>
            </p:extLst>
          </p:nvPr>
        </p:nvGraphicFramePr>
        <p:xfrm>
          <a:off x="807230" y="965343"/>
          <a:ext cx="1030458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89D72D-EAAE-42B2-03A2-C935AF182100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45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8B28D0-BE8E-63CA-9F2E-EC1DE772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3" y="165243"/>
            <a:ext cx="11650894" cy="800100"/>
          </a:xfrm>
        </p:spPr>
        <p:txBody>
          <a:bodyPr>
            <a:noAutofit/>
          </a:bodyPr>
          <a:lstStyle/>
          <a:p>
            <a:r>
              <a:rPr lang="en-US" sz="3600" dirty="0"/>
              <a:t>Golden Sierra Industry Employment Recovery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01779E-F40E-9CCC-2B9F-DDE07A8C9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081545"/>
              </p:ext>
            </p:extLst>
          </p:nvPr>
        </p:nvGraphicFramePr>
        <p:xfrm>
          <a:off x="668740" y="965342"/>
          <a:ext cx="10727141" cy="480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89D72D-EAAE-42B2-03A2-C935AF182100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51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8B28D0-BE8E-63CA-9F2E-EC1DE772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3" y="165243"/>
            <a:ext cx="11650894" cy="800100"/>
          </a:xfrm>
        </p:spPr>
        <p:txBody>
          <a:bodyPr>
            <a:noAutofit/>
          </a:bodyPr>
          <a:lstStyle/>
          <a:p>
            <a:r>
              <a:rPr lang="en-US" sz="3600" dirty="0"/>
              <a:t>Golden Sierra Year-Over Industry Employment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01779E-F40E-9CCC-2B9F-DDE07A8C9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148721"/>
              </p:ext>
            </p:extLst>
          </p:nvPr>
        </p:nvGraphicFramePr>
        <p:xfrm>
          <a:off x="668740" y="965342"/>
          <a:ext cx="10727141" cy="480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89D72D-EAAE-42B2-03A2-C935AF182100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3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2" name="Content Placeholder"/>
          <p:cNvSpPr>
            <a:spLocks noGrp="1"/>
          </p:cNvSpPr>
          <p:nvPr>
            <p:ph idx="1"/>
          </p:nvPr>
        </p:nvSpPr>
        <p:spPr>
          <a:xfrm>
            <a:off x="736600" y="1803400"/>
            <a:ext cx="10168467" cy="3915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Cara Welch, Labor Market Researcher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Cara.Welch@edd.ca.gov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916-530-1700</a:t>
            </a:r>
          </a:p>
        </p:txBody>
      </p:sp>
    </p:spTree>
    <p:extLst>
      <p:ext uri="{BB962C8B-B14F-4D97-AF65-F5344CB8AC3E}">
        <p14:creationId xmlns:p14="http://schemas.microsoft.com/office/powerpoint/2010/main" val="26289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kern="1200" spc="0" dirty="0"/>
              <a:t>The EDD is an equal opportunity employer/program. Auxiliary aids and services are available upon request to individuals with disabilities. </a:t>
            </a:r>
          </a:p>
        </p:txBody>
      </p:sp>
    </p:spTree>
    <p:extLst>
      <p:ext uri="{BB962C8B-B14F-4D97-AF65-F5344CB8AC3E}">
        <p14:creationId xmlns:p14="http://schemas.microsoft.com/office/powerpoint/2010/main" val="54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6" y="331596"/>
            <a:ext cx="10507133" cy="1155560"/>
          </a:xfrm>
        </p:spPr>
        <p:txBody>
          <a:bodyPr>
            <a:normAutofit/>
          </a:bodyPr>
          <a:lstStyle/>
          <a:p>
            <a:r>
              <a:rPr lang="en-US" sz="3600" dirty="0"/>
              <a:t>Components of Labor Market Information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1172F0C-23A7-D1DF-4E75-28F6E52AC682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713215" y="1686448"/>
            <a:ext cx="10507662" cy="503924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708660" lvl="1" indent="-342900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Civilian Labor Force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(Federal-State Program)- counts based on residence, includes self-employed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660" lvl="1" indent="-342900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Industry Employment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(Federal-State Program)- counts based on work location, does not include self-employed </a:t>
            </a:r>
          </a:p>
          <a:p>
            <a:pPr marL="708660" lvl="1" indent="-342900"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660" lvl="1" indent="-342900"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877670-DE59-4588-72F1-17D0ED83625D}"/>
              </a:ext>
            </a:extLst>
          </p:cNvPr>
          <p:cNvGrpSpPr/>
          <p:nvPr/>
        </p:nvGrpSpPr>
        <p:grpSpPr>
          <a:xfrm>
            <a:off x="818762" y="1686448"/>
            <a:ext cx="640080" cy="640080"/>
            <a:chOff x="587480" y="5423118"/>
            <a:chExt cx="640080" cy="640080"/>
          </a:xfrm>
        </p:grpSpPr>
        <p:sp>
          <p:nvSpPr>
            <p:cNvPr id="23" name="Oval 22" descr="circle">
              <a:extLst>
                <a:ext uri="{FF2B5EF4-FFF2-40B4-BE49-F238E27FC236}">
                  <a16:creationId xmlns:a16="http://schemas.microsoft.com/office/drawing/2014/main" id="{03F928E0-1AC5-E880-7B55-493E2376B1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87480" y="5423118"/>
              <a:ext cx="640080" cy="640080"/>
            </a:xfrm>
            <a:prstGeom prst="ellipse">
              <a:avLst/>
            </a:prstGeom>
            <a:solidFill>
              <a:srgbClr val="00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571E5D56-ADCE-FDBE-A745-375E18796C04}"/>
                </a:ext>
              </a:extLst>
            </p:cNvPr>
            <p:cNvSpPr/>
            <p:nvPr/>
          </p:nvSpPr>
          <p:spPr>
            <a:xfrm rot="8105303">
              <a:off x="832664" y="5655883"/>
              <a:ext cx="162670" cy="162127"/>
            </a:xfrm>
            <a:prstGeom prst="rt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2E2921-6F90-F870-DD52-61E5CACC1881}"/>
                </a:ext>
              </a:extLst>
            </p:cNvPr>
            <p:cNvSpPr/>
            <p:nvPr/>
          </p:nvSpPr>
          <p:spPr>
            <a:xfrm>
              <a:off x="794687" y="5756031"/>
              <a:ext cx="238625" cy="1043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E6FA9B-22BB-4509-978D-75BBA3D611D9}"/>
                </a:ext>
              </a:extLst>
            </p:cNvPr>
            <p:cNvSpPr/>
            <p:nvPr/>
          </p:nvSpPr>
          <p:spPr>
            <a:xfrm rot="5400000">
              <a:off x="928167" y="5656477"/>
              <a:ext cx="103561" cy="3748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FF46BF-4720-B528-1FD0-CF659E2C6725}"/>
                </a:ext>
              </a:extLst>
            </p:cNvPr>
            <p:cNvSpPr/>
            <p:nvPr/>
          </p:nvSpPr>
          <p:spPr>
            <a:xfrm rot="5400000">
              <a:off x="837933" y="5823550"/>
              <a:ext cx="103561" cy="37489"/>
            </a:xfrm>
            <a:prstGeom prst="rect">
              <a:avLst/>
            </a:prstGeom>
            <a:solidFill>
              <a:srgbClr val="00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 descr="This is an icon of a person.">
            <a:extLst>
              <a:ext uri="{FF2B5EF4-FFF2-40B4-BE49-F238E27FC236}">
                <a16:creationId xmlns:a16="http://schemas.microsoft.com/office/drawing/2014/main" id="{78DD7FD6-391F-0001-6D7B-8BBA6E96C6C3}"/>
              </a:ext>
            </a:extLst>
          </p:cNvPr>
          <p:cNvGrpSpPr>
            <a:grpSpLocks noChangeAspect="1"/>
          </p:cNvGrpSpPr>
          <p:nvPr/>
        </p:nvGrpSpPr>
        <p:grpSpPr>
          <a:xfrm>
            <a:off x="1025969" y="2963719"/>
            <a:ext cx="333756" cy="667512"/>
            <a:chOff x="8243888" y="5922963"/>
            <a:chExt cx="142875" cy="285750"/>
          </a:xfrm>
          <a:solidFill>
            <a:srgbClr val="00587C"/>
          </a:solidFill>
        </p:grpSpPr>
        <p:sp>
          <p:nvSpPr>
            <p:cNvPr id="29" name="Freeform 3404">
              <a:extLst>
                <a:ext uri="{FF2B5EF4-FFF2-40B4-BE49-F238E27FC236}">
                  <a16:creationId xmlns:a16="http://schemas.microsoft.com/office/drawing/2014/main" id="{E6900374-4479-13A3-4D3E-344075EFC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5922963"/>
              <a:ext cx="68262" cy="66675"/>
            </a:xfrm>
            <a:custGeom>
              <a:avLst/>
              <a:gdLst>
                <a:gd name="T0" fmla="*/ 94 w 168"/>
                <a:gd name="T1" fmla="*/ 167 h 168"/>
                <a:gd name="T2" fmla="*/ 109 w 168"/>
                <a:gd name="T3" fmla="*/ 164 h 168"/>
                <a:gd name="T4" fmla="*/ 125 w 168"/>
                <a:gd name="T5" fmla="*/ 158 h 168"/>
                <a:gd name="T6" fmla="*/ 139 w 168"/>
                <a:gd name="T7" fmla="*/ 149 h 168"/>
                <a:gd name="T8" fmla="*/ 149 w 168"/>
                <a:gd name="T9" fmla="*/ 137 h 168"/>
                <a:gd name="T10" fmla="*/ 158 w 168"/>
                <a:gd name="T11" fmla="*/ 123 h 168"/>
                <a:gd name="T12" fmla="*/ 164 w 168"/>
                <a:gd name="T13" fmla="*/ 109 h 168"/>
                <a:gd name="T14" fmla="*/ 168 w 168"/>
                <a:gd name="T15" fmla="*/ 92 h 168"/>
                <a:gd name="T16" fmla="*/ 168 w 168"/>
                <a:gd name="T17" fmla="*/ 74 h 168"/>
                <a:gd name="T18" fmla="*/ 164 w 168"/>
                <a:gd name="T19" fmla="*/ 59 h 168"/>
                <a:gd name="T20" fmla="*/ 158 w 168"/>
                <a:gd name="T21" fmla="*/ 43 h 168"/>
                <a:gd name="T22" fmla="*/ 149 w 168"/>
                <a:gd name="T23" fmla="*/ 31 h 168"/>
                <a:gd name="T24" fmla="*/ 139 w 168"/>
                <a:gd name="T25" fmla="*/ 19 h 168"/>
                <a:gd name="T26" fmla="*/ 125 w 168"/>
                <a:gd name="T27" fmla="*/ 10 h 168"/>
                <a:gd name="T28" fmla="*/ 109 w 168"/>
                <a:gd name="T29" fmla="*/ 4 h 168"/>
                <a:gd name="T30" fmla="*/ 94 w 168"/>
                <a:gd name="T31" fmla="*/ 0 h 168"/>
                <a:gd name="T32" fmla="*/ 76 w 168"/>
                <a:gd name="T33" fmla="*/ 0 h 168"/>
                <a:gd name="T34" fmla="*/ 59 w 168"/>
                <a:gd name="T35" fmla="*/ 4 h 168"/>
                <a:gd name="T36" fmla="*/ 45 w 168"/>
                <a:gd name="T37" fmla="*/ 10 h 168"/>
                <a:gd name="T38" fmla="*/ 31 w 168"/>
                <a:gd name="T39" fmla="*/ 19 h 168"/>
                <a:gd name="T40" fmla="*/ 19 w 168"/>
                <a:gd name="T41" fmla="*/ 31 h 168"/>
                <a:gd name="T42" fmla="*/ 10 w 168"/>
                <a:gd name="T43" fmla="*/ 43 h 168"/>
                <a:gd name="T44" fmla="*/ 4 w 168"/>
                <a:gd name="T45" fmla="*/ 59 h 168"/>
                <a:gd name="T46" fmla="*/ 1 w 168"/>
                <a:gd name="T47" fmla="*/ 75 h 168"/>
                <a:gd name="T48" fmla="*/ 1 w 168"/>
                <a:gd name="T49" fmla="*/ 92 h 168"/>
                <a:gd name="T50" fmla="*/ 4 w 168"/>
                <a:gd name="T51" fmla="*/ 109 h 168"/>
                <a:gd name="T52" fmla="*/ 10 w 168"/>
                <a:gd name="T53" fmla="*/ 123 h 168"/>
                <a:gd name="T54" fmla="*/ 19 w 168"/>
                <a:gd name="T55" fmla="*/ 137 h 168"/>
                <a:gd name="T56" fmla="*/ 31 w 168"/>
                <a:gd name="T57" fmla="*/ 149 h 168"/>
                <a:gd name="T58" fmla="*/ 45 w 168"/>
                <a:gd name="T59" fmla="*/ 158 h 168"/>
                <a:gd name="T60" fmla="*/ 59 w 168"/>
                <a:gd name="T61" fmla="*/ 164 h 168"/>
                <a:gd name="T62" fmla="*/ 76 w 168"/>
                <a:gd name="T63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68">
                  <a:moveTo>
                    <a:pt x="85" y="168"/>
                  </a:moveTo>
                  <a:lnTo>
                    <a:pt x="94" y="167"/>
                  </a:lnTo>
                  <a:lnTo>
                    <a:pt x="101" y="165"/>
                  </a:lnTo>
                  <a:lnTo>
                    <a:pt x="109" y="164"/>
                  </a:lnTo>
                  <a:lnTo>
                    <a:pt x="117" y="162"/>
                  </a:lnTo>
                  <a:lnTo>
                    <a:pt x="125" y="158"/>
                  </a:lnTo>
                  <a:lnTo>
                    <a:pt x="132" y="153"/>
                  </a:lnTo>
                  <a:lnTo>
                    <a:pt x="139" y="149"/>
                  </a:lnTo>
                  <a:lnTo>
                    <a:pt x="144" y="142"/>
                  </a:lnTo>
                  <a:lnTo>
                    <a:pt x="149" y="137"/>
                  </a:lnTo>
                  <a:lnTo>
                    <a:pt x="154" y="131"/>
                  </a:lnTo>
                  <a:lnTo>
                    <a:pt x="158" y="123"/>
                  </a:lnTo>
                  <a:lnTo>
                    <a:pt x="162" y="117"/>
                  </a:lnTo>
                  <a:lnTo>
                    <a:pt x="164" y="109"/>
                  </a:lnTo>
                  <a:lnTo>
                    <a:pt x="167" y="100"/>
                  </a:lnTo>
                  <a:lnTo>
                    <a:pt x="168" y="92"/>
                  </a:lnTo>
                  <a:lnTo>
                    <a:pt x="168" y="83"/>
                  </a:lnTo>
                  <a:lnTo>
                    <a:pt x="168" y="74"/>
                  </a:lnTo>
                  <a:lnTo>
                    <a:pt x="167" y="66"/>
                  </a:lnTo>
                  <a:lnTo>
                    <a:pt x="164" y="59"/>
                  </a:lnTo>
                  <a:lnTo>
                    <a:pt x="162" y="51"/>
                  </a:lnTo>
                  <a:lnTo>
                    <a:pt x="158" y="43"/>
                  </a:lnTo>
                  <a:lnTo>
                    <a:pt x="154" y="37"/>
                  </a:lnTo>
                  <a:lnTo>
                    <a:pt x="149" y="31"/>
                  </a:lnTo>
                  <a:lnTo>
                    <a:pt x="144" y="24"/>
                  </a:lnTo>
                  <a:lnTo>
                    <a:pt x="139" y="19"/>
                  </a:lnTo>
                  <a:lnTo>
                    <a:pt x="132" y="14"/>
                  </a:lnTo>
                  <a:lnTo>
                    <a:pt x="125" y="10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7" y="14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19" y="31"/>
                  </a:lnTo>
                  <a:lnTo>
                    <a:pt x="15" y="37"/>
                  </a:lnTo>
                  <a:lnTo>
                    <a:pt x="10" y="43"/>
                  </a:lnTo>
                  <a:lnTo>
                    <a:pt x="8" y="51"/>
                  </a:lnTo>
                  <a:lnTo>
                    <a:pt x="4" y="59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4" y="109"/>
                  </a:lnTo>
                  <a:lnTo>
                    <a:pt x="8" y="117"/>
                  </a:lnTo>
                  <a:lnTo>
                    <a:pt x="10" y="123"/>
                  </a:lnTo>
                  <a:lnTo>
                    <a:pt x="15" y="131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1" y="149"/>
                  </a:lnTo>
                  <a:lnTo>
                    <a:pt x="37" y="153"/>
                  </a:lnTo>
                  <a:lnTo>
                    <a:pt x="45" y="158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8" y="165"/>
                  </a:lnTo>
                  <a:lnTo>
                    <a:pt x="76" y="167"/>
                  </a:lnTo>
                  <a:lnTo>
                    <a:pt x="8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405">
              <a:extLst>
                <a:ext uri="{FF2B5EF4-FFF2-40B4-BE49-F238E27FC236}">
                  <a16:creationId xmlns:a16="http://schemas.microsoft.com/office/drawing/2014/main" id="{773EB466-5BBF-7BCD-9A6F-F11FE587F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5999163"/>
              <a:ext cx="142875" cy="209550"/>
            </a:xfrm>
            <a:custGeom>
              <a:avLst/>
              <a:gdLst>
                <a:gd name="T0" fmla="*/ 352 w 360"/>
                <a:gd name="T1" fmla="*/ 37 h 529"/>
                <a:gd name="T2" fmla="*/ 244 w 360"/>
                <a:gd name="T3" fmla="*/ 1 h 529"/>
                <a:gd name="T4" fmla="*/ 239 w 360"/>
                <a:gd name="T5" fmla="*/ 0 h 529"/>
                <a:gd name="T6" fmla="*/ 235 w 360"/>
                <a:gd name="T7" fmla="*/ 1 h 529"/>
                <a:gd name="T8" fmla="*/ 231 w 360"/>
                <a:gd name="T9" fmla="*/ 4 h 529"/>
                <a:gd name="T10" fmla="*/ 229 w 360"/>
                <a:gd name="T11" fmla="*/ 8 h 529"/>
                <a:gd name="T12" fmla="*/ 180 w 360"/>
                <a:gd name="T13" fmla="*/ 116 h 529"/>
                <a:gd name="T14" fmla="*/ 131 w 360"/>
                <a:gd name="T15" fmla="*/ 8 h 529"/>
                <a:gd name="T16" fmla="*/ 128 w 360"/>
                <a:gd name="T17" fmla="*/ 4 h 529"/>
                <a:gd name="T18" fmla="*/ 125 w 360"/>
                <a:gd name="T19" fmla="*/ 1 h 529"/>
                <a:gd name="T20" fmla="*/ 121 w 360"/>
                <a:gd name="T21" fmla="*/ 0 h 529"/>
                <a:gd name="T22" fmla="*/ 116 w 360"/>
                <a:gd name="T23" fmla="*/ 1 h 529"/>
                <a:gd name="T24" fmla="*/ 8 w 360"/>
                <a:gd name="T25" fmla="*/ 37 h 529"/>
                <a:gd name="T26" fmla="*/ 4 w 360"/>
                <a:gd name="T27" fmla="*/ 39 h 529"/>
                <a:gd name="T28" fmla="*/ 1 w 360"/>
                <a:gd name="T29" fmla="*/ 41 h 529"/>
                <a:gd name="T30" fmla="*/ 0 w 360"/>
                <a:gd name="T31" fmla="*/ 45 h 529"/>
                <a:gd name="T32" fmla="*/ 0 w 360"/>
                <a:gd name="T33" fmla="*/ 49 h 529"/>
                <a:gd name="T34" fmla="*/ 0 w 360"/>
                <a:gd name="T35" fmla="*/ 277 h 529"/>
                <a:gd name="T36" fmla="*/ 0 w 360"/>
                <a:gd name="T37" fmla="*/ 281 h 529"/>
                <a:gd name="T38" fmla="*/ 3 w 360"/>
                <a:gd name="T39" fmla="*/ 285 h 529"/>
                <a:gd name="T40" fmla="*/ 6 w 360"/>
                <a:gd name="T41" fmla="*/ 288 h 529"/>
                <a:gd name="T42" fmla="*/ 12 w 360"/>
                <a:gd name="T43" fmla="*/ 289 h 529"/>
                <a:gd name="T44" fmla="*/ 62 w 360"/>
                <a:gd name="T45" fmla="*/ 289 h 529"/>
                <a:gd name="T46" fmla="*/ 95 w 360"/>
                <a:gd name="T47" fmla="*/ 519 h 529"/>
                <a:gd name="T48" fmla="*/ 98 w 360"/>
                <a:gd name="T49" fmla="*/ 523 h 529"/>
                <a:gd name="T50" fmla="*/ 100 w 360"/>
                <a:gd name="T51" fmla="*/ 527 h 529"/>
                <a:gd name="T52" fmla="*/ 103 w 360"/>
                <a:gd name="T53" fmla="*/ 529 h 529"/>
                <a:gd name="T54" fmla="*/ 108 w 360"/>
                <a:gd name="T55" fmla="*/ 529 h 529"/>
                <a:gd name="T56" fmla="*/ 252 w 360"/>
                <a:gd name="T57" fmla="*/ 529 h 529"/>
                <a:gd name="T58" fmla="*/ 256 w 360"/>
                <a:gd name="T59" fmla="*/ 529 h 529"/>
                <a:gd name="T60" fmla="*/ 259 w 360"/>
                <a:gd name="T61" fmla="*/ 527 h 529"/>
                <a:gd name="T62" fmla="*/ 262 w 360"/>
                <a:gd name="T63" fmla="*/ 523 h 529"/>
                <a:gd name="T64" fmla="*/ 263 w 360"/>
                <a:gd name="T65" fmla="*/ 519 h 529"/>
                <a:gd name="T66" fmla="*/ 298 w 360"/>
                <a:gd name="T67" fmla="*/ 289 h 529"/>
                <a:gd name="T68" fmla="*/ 348 w 360"/>
                <a:gd name="T69" fmla="*/ 289 h 529"/>
                <a:gd name="T70" fmla="*/ 353 w 360"/>
                <a:gd name="T71" fmla="*/ 288 h 529"/>
                <a:gd name="T72" fmla="*/ 357 w 360"/>
                <a:gd name="T73" fmla="*/ 285 h 529"/>
                <a:gd name="T74" fmla="*/ 360 w 360"/>
                <a:gd name="T75" fmla="*/ 281 h 529"/>
                <a:gd name="T76" fmla="*/ 360 w 360"/>
                <a:gd name="T77" fmla="*/ 277 h 529"/>
                <a:gd name="T78" fmla="*/ 360 w 360"/>
                <a:gd name="T79" fmla="*/ 49 h 529"/>
                <a:gd name="T80" fmla="*/ 360 w 360"/>
                <a:gd name="T81" fmla="*/ 45 h 529"/>
                <a:gd name="T82" fmla="*/ 358 w 360"/>
                <a:gd name="T83" fmla="*/ 41 h 529"/>
                <a:gd name="T84" fmla="*/ 354 w 360"/>
                <a:gd name="T85" fmla="*/ 39 h 529"/>
                <a:gd name="T86" fmla="*/ 352 w 360"/>
                <a:gd name="T87" fmla="*/ 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529">
                  <a:moveTo>
                    <a:pt x="352" y="37"/>
                  </a:moveTo>
                  <a:lnTo>
                    <a:pt x="244" y="1"/>
                  </a:lnTo>
                  <a:lnTo>
                    <a:pt x="239" y="0"/>
                  </a:lnTo>
                  <a:lnTo>
                    <a:pt x="235" y="1"/>
                  </a:lnTo>
                  <a:lnTo>
                    <a:pt x="231" y="4"/>
                  </a:lnTo>
                  <a:lnTo>
                    <a:pt x="229" y="8"/>
                  </a:lnTo>
                  <a:lnTo>
                    <a:pt x="180" y="116"/>
                  </a:lnTo>
                  <a:lnTo>
                    <a:pt x="131" y="8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8" y="37"/>
                  </a:lnTo>
                  <a:lnTo>
                    <a:pt x="4" y="39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3" y="285"/>
                  </a:lnTo>
                  <a:lnTo>
                    <a:pt x="6" y="288"/>
                  </a:lnTo>
                  <a:lnTo>
                    <a:pt x="12" y="289"/>
                  </a:lnTo>
                  <a:lnTo>
                    <a:pt x="62" y="289"/>
                  </a:lnTo>
                  <a:lnTo>
                    <a:pt x="95" y="519"/>
                  </a:lnTo>
                  <a:lnTo>
                    <a:pt x="98" y="523"/>
                  </a:lnTo>
                  <a:lnTo>
                    <a:pt x="100" y="527"/>
                  </a:lnTo>
                  <a:lnTo>
                    <a:pt x="103" y="529"/>
                  </a:lnTo>
                  <a:lnTo>
                    <a:pt x="108" y="529"/>
                  </a:lnTo>
                  <a:lnTo>
                    <a:pt x="252" y="529"/>
                  </a:lnTo>
                  <a:lnTo>
                    <a:pt x="256" y="529"/>
                  </a:lnTo>
                  <a:lnTo>
                    <a:pt x="259" y="527"/>
                  </a:lnTo>
                  <a:lnTo>
                    <a:pt x="262" y="523"/>
                  </a:lnTo>
                  <a:lnTo>
                    <a:pt x="263" y="519"/>
                  </a:lnTo>
                  <a:lnTo>
                    <a:pt x="298" y="289"/>
                  </a:lnTo>
                  <a:lnTo>
                    <a:pt x="348" y="289"/>
                  </a:lnTo>
                  <a:lnTo>
                    <a:pt x="353" y="288"/>
                  </a:lnTo>
                  <a:lnTo>
                    <a:pt x="357" y="285"/>
                  </a:lnTo>
                  <a:lnTo>
                    <a:pt x="360" y="281"/>
                  </a:lnTo>
                  <a:lnTo>
                    <a:pt x="360" y="277"/>
                  </a:lnTo>
                  <a:lnTo>
                    <a:pt x="360" y="49"/>
                  </a:lnTo>
                  <a:lnTo>
                    <a:pt x="360" y="45"/>
                  </a:lnTo>
                  <a:lnTo>
                    <a:pt x="358" y="41"/>
                  </a:lnTo>
                  <a:lnTo>
                    <a:pt x="354" y="39"/>
                  </a:lnTo>
                  <a:lnTo>
                    <a:pt x="35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2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798569"/>
              </p:ext>
            </p:extLst>
          </p:nvPr>
        </p:nvGraphicFramePr>
        <p:xfrm>
          <a:off x="6577805" y="1228129"/>
          <a:ext cx="5029200" cy="431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1957B3-B090-1D3C-D041-29B306D1243D}"/>
              </a:ext>
            </a:extLst>
          </p:cNvPr>
          <p:cNvSpPr txBox="1"/>
          <p:nvPr/>
        </p:nvSpPr>
        <p:spPr>
          <a:xfrm>
            <a:off x="369842" y="6018990"/>
            <a:ext cx="860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</a:t>
            </a:r>
            <a:b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Local Area Unemployment Statistics Program, May 2023/ May 2024</a:t>
            </a: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FD75BA-0BFA-3D69-4B79-8667892C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95" y="294190"/>
            <a:ext cx="10732736" cy="696416"/>
          </a:xfrm>
        </p:spPr>
        <p:txBody>
          <a:bodyPr>
            <a:normAutofit/>
          </a:bodyPr>
          <a:lstStyle/>
          <a:p>
            <a:r>
              <a:rPr lang="en-US" sz="3600" dirty="0"/>
              <a:t>Civilian Labor Force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8B0E59A-3EB1-ACBC-4D6A-89044670D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676471"/>
              </p:ext>
            </p:extLst>
          </p:nvPr>
        </p:nvGraphicFramePr>
        <p:xfrm>
          <a:off x="584995" y="1228129"/>
          <a:ext cx="5511005" cy="431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74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A26F80-F2E0-45EA-A353-5EAE272E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30" y="117777"/>
            <a:ext cx="10456807" cy="894945"/>
          </a:xfrm>
        </p:spPr>
        <p:txBody>
          <a:bodyPr>
            <a:normAutofit/>
          </a:bodyPr>
          <a:lstStyle/>
          <a:p>
            <a:r>
              <a:rPr lang="en-US" sz="3600" dirty="0"/>
              <a:t>Golden Sierra Unemployment Rate Trend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DEA4F-4F38-0F34-1417-684C5F6850AE}"/>
              </a:ext>
            </a:extLst>
          </p:cNvPr>
          <p:cNvSpPr txBox="1"/>
          <p:nvPr/>
        </p:nvSpPr>
        <p:spPr>
          <a:xfrm>
            <a:off x="391329" y="6151156"/>
            <a:ext cx="8595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Local Area Unemployment Statistics</a:t>
            </a:r>
            <a:endParaRPr lang="en-US" sz="1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03CF01-A9BF-257B-7B4E-BBE56715E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04662"/>
              </p:ext>
            </p:extLst>
          </p:nvPr>
        </p:nvGraphicFramePr>
        <p:xfrm>
          <a:off x="559021" y="1012722"/>
          <a:ext cx="10600498" cy="475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1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A26F80-F2E0-45EA-A353-5EAE272E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29183"/>
            <a:ext cx="10456807" cy="894945"/>
          </a:xfrm>
        </p:spPr>
        <p:txBody>
          <a:bodyPr>
            <a:normAutofit/>
          </a:bodyPr>
          <a:lstStyle/>
          <a:p>
            <a:r>
              <a:rPr lang="en-US" sz="3600" dirty="0"/>
              <a:t>Job Growth in the Sacramento MSA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BFAA6C-E4BF-0C08-D27F-376527635EB0}"/>
              </a:ext>
            </a:extLst>
          </p:cNvPr>
          <p:cNvSpPr txBox="1"/>
          <p:nvPr/>
        </p:nvSpPr>
        <p:spPr>
          <a:xfrm>
            <a:off x="535021" y="924128"/>
            <a:ext cx="9961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The pace of year-over job growth in the Sacramento MSA has slowed over the course of the expansion, returning to pre-pandemic levels.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E14F70F-5959-3448-9693-173FA15DA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417572"/>
              </p:ext>
            </p:extLst>
          </p:nvPr>
        </p:nvGraphicFramePr>
        <p:xfrm>
          <a:off x="741137" y="1819073"/>
          <a:ext cx="10456807" cy="396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2DEA4F-4F38-0F34-1417-684C5F6850AE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1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8B28D0-BE8E-63CA-9F2E-EC1DE772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3" y="165243"/>
            <a:ext cx="11650894" cy="800100"/>
          </a:xfrm>
        </p:spPr>
        <p:txBody>
          <a:bodyPr>
            <a:noAutofit/>
          </a:bodyPr>
          <a:lstStyle/>
          <a:p>
            <a:r>
              <a:rPr lang="en-US" sz="3600" dirty="0"/>
              <a:t>The Sacramento MSA Industry Employment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EFAE584-7A31-320D-3E1C-AED259F2C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420537"/>
              </p:ext>
            </p:extLst>
          </p:nvPr>
        </p:nvGraphicFramePr>
        <p:xfrm>
          <a:off x="550425" y="1163548"/>
          <a:ext cx="10529834" cy="453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FA067D-9126-BB56-737E-D44F8F3C5EF1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57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8B28D0-BE8E-63CA-9F2E-EC1DE772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3" y="165243"/>
            <a:ext cx="11650894" cy="800100"/>
          </a:xfrm>
        </p:spPr>
        <p:txBody>
          <a:bodyPr>
            <a:noAutofit/>
          </a:bodyPr>
          <a:lstStyle/>
          <a:p>
            <a:r>
              <a:rPr lang="en-US" sz="3200" dirty="0"/>
              <a:t>The Sacramento MSA Industry Employment Recovery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01779E-F40E-9CCC-2B9F-DDE07A8C9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119947"/>
              </p:ext>
            </p:extLst>
          </p:nvPr>
        </p:nvGraphicFramePr>
        <p:xfrm>
          <a:off x="668740" y="965342"/>
          <a:ext cx="10727141" cy="480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89D72D-EAAE-42B2-03A2-C935AF182100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34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8B28D0-BE8E-63CA-9F2E-EC1DE772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3" y="165243"/>
            <a:ext cx="11650894" cy="800100"/>
          </a:xfrm>
        </p:spPr>
        <p:txBody>
          <a:bodyPr>
            <a:noAutofit/>
          </a:bodyPr>
          <a:lstStyle/>
          <a:p>
            <a:r>
              <a:rPr lang="en-US" sz="3200" dirty="0"/>
              <a:t>The Sacramento MSA Year-Over Industry Employment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01779E-F40E-9CCC-2B9F-DDE07A8C9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0478"/>
              </p:ext>
            </p:extLst>
          </p:nvPr>
        </p:nvGraphicFramePr>
        <p:xfrm>
          <a:off x="668740" y="965342"/>
          <a:ext cx="10727141" cy="480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89D72D-EAAE-42B2-03A2-C935AF182100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82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B5F00-E5DB-1E76-0EC9-E20E6F4D5F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330" y="984126"/>
            <a:ext cx="11401741" cy="841196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Private education and health services led the region in year-over job gains in May 2024.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A2C854-3A1F-2B36-09FC-BFE06095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38" y="72776"/>
            <a:ext cx="11599523" cy="841197"/>
          </a:xfrm>
        </p:spPr>
        <p:txBody>
          <a:bodyPr>
            <a:noAutofit/>
          </a:bodyPr>
          <a:lstStyle/>
          <a:p>
            <a:r>
              <a:rPr lang="en-US" sz="3600" dirty="0"/>
              <a:t>The Sacramento MSA Industry Employment Trends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01ABDE-0169-BE92-309F-585743B54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103106"/>
              </p:ext>
            </p:extLst>
          </p:nvPr>
        </p:nvGraphicFramePr>
        <p:xfrm>
          <a:off x="296239" y="1895475"/>
          <a:ext cx="5298316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FCC58D-1672-E92F-3232-89D40B101135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EA26F2D-DF1D-D6DE-641C-2315A4C81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904293"/>
              </p:ext>
            </p:extLst>
          </p:nvPr>
        </p:nvGraphicFramePr>
        <p:xfrm>
          <a:off x="5724524" y="1895475"/>
          <a:ext cx="627697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1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 EDD_Theme, Blue widescreen">
  <a:themeElements>
    <a:clrScheme name="Custom 3">
      <a:dk1>
        <a:srgbClr val="000000"/>
      </a:dk1>
      <a:lt1>
        <a:srgbClr val="00587C"/>
      </a:lt1>
      <a:dk2>
        <a:srgbClr val="FFFFFF"/>
      </a:dk2>
      <a:lt2>
        <a:srgbClr val="FFFFFF"/>
      </a:lt2>
      <a:accent1>
        <a:srgbClr val="B94700"/>
      </a:accent1>
      <a:accent2>
        <a:srgbClr val="F0B323"/>
      </a:accent2>
      <a:accent3>
        <a:srgbClr val="658D1B"/>
      </a:accent3>
      <a:accent4>
        <a:srgbClr val="703F2A"/>
      </a:accent4>
      <a:accent5>
        <a:srgbClr val="00A9E0"/>
      </a:accent5>
      <a:accent6>
        <a:srgbClr val="CF7F00"/>
      </a:accent6>
      <a:hlink>
        <a:srgbClr val="B94700"/>
      </a:hlink>
      <a:folHlink>
        <a:srgbClr val="B94700"/>
      </a:folHlink>
    </a:clrScheme>
    <a:fontScheme name="EDD Font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B_x0020_Type xmlns="337719bc-acd2-4d87-abb1-9535f7b247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A2CA195A26B4BAD41144B14F00155" ma:contentTypeVersion="1" ma:contentTypeDescription="Create a new document." ma:contentTypeScope="" ma:versionID="49b528e22868911c9c24821e7ecc111f">
  <xsd:schema xmlns:xsd="http://www.w3.org/2001/XMLSchema" xmlns:xs="http://www.w3.org/2001/XMLSchema" xmlns:p="http://schemas.microsoft.com/office/2006/metadata/properties" xmlns:ns2="337719bc-acd2-4d87-abb1-9535f7b24774" targetNamespace="http://schemas.microsoft.com/office/2006/metadata/properties" ma:root="true" ma:fieldsID="3326ffcd180ab8b850e2ed301f14bca5" ns2:_="">
    <xsd:import namespace="337719bc-acd2-4d87-abb1-9535f7b24774"/>
    <xsd:element name="properties">
      <xsd:complexType>
        <xsd:sequence>
          <xsd:element name="documentManagement">
            <xsd:complexType>
              <xsd:all>
                <xsd:element ref="ns2:PAB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719bc-acd2-4d87-abb1-9535f7b24774" elementFormDefault="qualified">
    <xsd:import namespace="http://schemas.microsoft.com/office/2006/documentManagement/types"/>
    <xsd:import namespace="http://schemas.microsoft.com/office/infopath/2007/PartnerControls"/>
    <xsd:element name="PAB_x0020_Type" ma:index="8" nillable="true" ma:displayName="PAB Type" ma:format="Dropdown" ma:internalName="PAB_x0020_Type">
      <xsd:simpleType>
        <xsd:restriction base="dms:Choice">
          <xsd:enumeration value="Programs"/>
          <xsd:enumeration value="Manuals &amp; Publications"/>
          <xsd:enumeration value="News and Media Info"/>
          <xsd:enumeration value="Training"/>
          <xsd:enumeration value="Resources"/>
          <xsd:enumeration value="EAC Logo"/>
          <xsd:enumeration value="EAC Ite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D3C4EB-B164-4657-A049-4F93AB17C9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BC787-A0CD-4D81-A03B-128DA40A86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337719bc-acd2-4d87-abb1-9535f7b2477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50C541-54CE-4A73-AF32-165332B08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7719bc-acd2-4d87-abb1-9535f7b24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23150</TotalTime>
  <Words>777</Words>
  <Application>Microsoft Office PowerPoint</Application>
  <PresentationFormat>Widescreen</PresentationFormat>
  <Paragraphs>97</Paragraphs>
  <Slides>17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1 EDD_Theme, Blue widescreen</vt:lpstr>
      <vt:lpstr>Golden Sierra LMI Update</vt:lpstr>
      <vt:lpstr>Components of Labor Market Information</vt:lpstr>
      <vt:lpstr>Civilian Labor Force </vt:lpstr>
      <vt:lpstr>Golden Sierra Unemployment Rate Trend</vt:lpstr>
      <vt:lpstr>Job Growth in the Sacramento MSA </vt:lpstr>
      <vt:lpstr>The Sacramento MSA Industry Employment</vt:lpstr>
      <vt:lpstr>The Sacramento MSA Industry Employment Recovery</vt:lpstr>
      <vt:lpstr>The Sacramento MSA Year-Over Industry Employment</vt:lpstr>
      <vt:lpstr>The Sacramento MSA Industry Employment Trends</vt:lpstr>
      <vt:lpstr>The Sacramento MSA Industry Employment Trends</vt:lpstr>
      <vt:lpstr>The Sacramento MSA Industry Employment Trends</vt:lpstr>
      <vt:lpstr>Golden Sierra Job Growth </vt:lpstr>
      <vt:lpstr>Golden Sierra Industry Employment</vt:lpstr>
      <vt:lpstr>Golden Sierra Industry Employment Recovery</vt:lpstr>
      <vt:lpstr>Golden Sierra Year-Over Industry Employment</vt:lpstr>
      <vt:lpstr>Thank you! </vt:lpstr>
      <vt:lpstr>The EDD is an equal opportunity employer/program. Auxiliary aids and services are available upon request to individuals with disabilities. </vt:lpstr>
    </vt:vector>
  </TitlesOfParts>
  <Company>Employment Development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Welch, Cara@EDD</dc:creator>
  <cp:lastModifiedBy>Lisa Nelson</cp:lastModifiedBy>
  <cp:revision>443</cp:revision>
  <dcterms:created xsi:type="dcterms:W3CDTF">2018-06-18T18:12:23Z</dcterms:created>
  <dcterms:modified xsi:type="dcterms:W3CDTF">2024-07-19T00:01:50Z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0x0101001ECA2CA195A26B4BAD41144B14F00155</vt:lpwstr>
  </property>
</Properties>
</file>