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16" r:id="rId5"/>
    <p:sldId id="344" r:id="rId6"/>
    <p:sldId id="319" r:id="rId7"/>
    <p:sldId id="322" r:id="rId8"/>
    <p:sldId id="341" r:id="rId9"/>
    <p:sldId id="343" r:id="rId10"/>
    <p:sldId id="331" r:id="rId11"/>
    <p:sldId id="346" r:id="rId12"/>
    <p:sldId id="325" r:id="rId13"/>
    <p:sldId id="329" r:id="rId14"/>
    <p:sldId id="312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800"/>
    <a:srgbClr val="00587C"/>
    <a:srgbClr val="708D1B"/>
    <a:srgbClr val="63C1E7"/>
    <a:srgbClr val="CF7F00"/>
    <a:srgbClr val="003E51"/>
    <a:srgbClr val="B94700"/>
    <a:srgbClr val="707372"/>
    <a:srgbClr val="FFEAC9"/>
    <a:srgbClr val="FFD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6" autoAdjust="0"/>
    <p:restoredTop sz="93792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1464" y="-18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Unemployment Rates for Golden Sierra Local Workforce</a:t>
            </a:r>
            <a:r>
              <a:rPr lang="en-US" baseline="0" dirty="0"/>
              <a:t> </a:t>
            </a:r>
            <a:r>
              <a:rPr lang="en-US" dirty="0"/>
              <a:t>Development</a:t>
            </a:r>
            <a:r>
              <a:rPr lang="en-US" baseline="0" dirty="0"/>
              <a:t> </a:t>
            </a:r>
            <a:r>
              <a:rPr lang="en-US" dirty="0"/>
              <a:t>Area</a:t>
            </a:r>
          </a:p>
          <a:p>
            <a:pPr algn="ctr">
              <a:defRPr/>
            </a:pPr>
            <a:r>
              <a:rPr lang="en-US" dirty="0"/>
              <a:t>Monthly</a:t>
            </a:r>
            <a:r>
              <a:rPr lang="en-US" baseline="0" dirty="0"/>
              <a:t> Rates</a:t>
            </a:r>
            <a:r>
              <a:rPr lang="en-US" dirty="0"/>
              <a:t> 2019 – 2024</a:t>
            </a:r>
          </a:p>
        </c:rich>
      </c:tx>
      <c:layout>
        <c:manualLayout>
          <c:xMode val="edge"/>
          <c:yMode val="edge"/>
          <c:x val="0.232773403664620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8088552066139E-2"/>
          <c:y val="0.11956864029396599"/>
          <c:w val="0.93295069722196067"/>
          <c:h val="0.77219886555744033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Rate Data'!$B$3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-3.5941707644301241E-3"/>
                  <c:y val="3.4693525465278839E-2"/>
                </c:manualLayout>
              </c:layout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1B-483A-B835-9FF77DEF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Data'!$B$4:$B$15</c:f>
              <c:numCache>
                <c:formatCode>#0.0%</c:formatCode>
                <c:ptCount val="12"/>
                <c:pt idx="0">
                  <c:v>3.9E-2</c:v>
                </c:pt>
                <c:pt idx="1">
                  <c:v>3.6999999999999998E-2</c:v>
                </c:pt>
                <c:pt idx="2">
                  <c:v>3.9E-2</c:v>
                </c:pt>
                <c:pt idx="3">
                  <c:v>3.2000000000000001E-2</c:v>
                </c:pt>
                <c:pt idx="4">
                  <c:v>2.8000000000000001E-2</c:v>
                </c:pt>
                <c:pt idx="5">
                  <c:v>3.4000000000000002E-2</c:v>
                </c:pt>
                <c:pt idx="6">
                  <c:v>3.5999999999999997E-2</c:v>
                </c:pt>
                <c:pt idx="7">
                  <c:v>3.3000000000000002E-2</c:v>
                </c:pt>
                <c:pt idx="8">
                  <c:v>2.7E-2</c:v>
                </c:pt>
                <c:pt idx="9">
                  <c:v>2.8000000000000001E-2</c:v>
                </c:pt>
                <c:pt idx="10">
                  <c:v>2.9000000000000001E-2</c:v>
                </c:pt>
                <c:pt idx="11" formatCode="0.0%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6-48AC-BCF9-FA8FAA08ECCB}"/>
            </c:ext>
          </c:extLst>
        </c:ser>
        <c:ser>
          <c:idx val="1"/>
          <c:order val="1"/>
          <c:tx>
            <c:strRef>
              <c:f>'Unemployment Rate Data'!$C$3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Data'!$C$4:$C$15</c:f>
              <c:numCache>
                <c:formatCode>#0.0%</c:formatCode>
                <c:ptCount val="12"/>
                <c:pt idx="0">
                  <c:v>3.5000000000000003E-2</c:v>
                </c:pt>
                <c:pt idx="1">
                  <c:v>3.3000000000000002E-2</c:v>
                </c:pt>
                <c:pt idx="2">
                  <c:v>3.7999999999999999E-2</c:v>
                </c:pt>
                <c:pt idx="3">
                  <c:v>0.14000000000000001</c:v>
                </c:pt>
                <c:pt idx="4">
                  <c:v>0.13200000000000001</c:v>
                </c:pt>
                <c:pt idx="5">
                  <c:v>0.11</c:v>
                </c:pt>
                <c:pt idx="6">
                  <c:v>9.6000000000000002E-2</c:v>
                </c:pt>
                <c:pt idx="7">
                  <c:v>8.3000000000000004E-2</c:v>
                </c:pt>
                <c:pt idx="8">
                  <c:v>7.3999999999999996E-2</c:v>
                </c:pt>
                <c:pt idx="9">
                  <c:v>6.4000000000000001E-2</c:v>
                </c:pt>
                <c:pt idx="10">
                  <c:v>5.3999999999999999E-2</c:v>
                </c:pt>
                <c:pt idx="11" formatCode="0.0%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46-48AC-BCF9-FA8FAA08ECCB}"/>
            </c:ext>
          </c:extLst>
        </c:ser>
        <c:ser>
          <c:idx val="2"/>
          <c:order val="2"/>
          <c:tx>
            <c:strRef>
              <c:f>'Unemployment Rate Data'!$D$3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Data'!$D$4:$D$15</c:f>
              <c:numCache>
                <c:formatCode>#0.0%</c:formatCode>
                <c:ptCount val="12"/>
                <c:pt idx="0">
                  <c:v>6.7000000000000004E-2</c:v>
                </c:pt>
                <c:pt idx="1">
                  <c:v>6.5000000000000002E-2</c:v>
                </c:pt>
                <c:pt idx="2">
                  <c:v>6.3E-2</c:v>
                </c:pt>
                <c:pt idx="3">
                  <c:v>5.8999999999999997E-2</c:v>
                </c:pt>
                <c:pt idx="4">
                  <c:v>5.3999999999999999E-2</c:v>
                </c:pt>
                <c:pt idx="5">
                  <c:v>5.8999999999999997E-2</c:v>
                </c:pt>
                <c:pt idx="6">
                  <c:v>5.5E-2</c:v>
                </c:pt>
                <c:pt idx="7">
                  <c:v>5.1999999999999998E-2</c:v>
                </c:pt>
                <c:pt idx="8">
                  <c:v>4.3999999999999997E-2</c:v>
                </c:pt>
                <c:pt idx="9">
                  <c:v>4.1000000000000002E-2</c:v>
                </c:pt>
                <c:pt idx="10">
                  <c:v>3.6999999999999998E-2</c:v>
                </c:pt>
                <c:pt idx="11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646-48AC-BCF9-FA8FAA08ECCB}"/>
            </c:ext>
          </c:extLst>
        </c:ser>
        <c:ser>
          <c:idx val="3"/>
          <c:order val="3"/>
          <c:tx>
            <c:strRef>
              <c:f>'Unemployment Rate Data'!$E$3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Data'!$E$4:$E$15</c:f>
              <c:numCache>
                <c:formatCode>#0.0%</c:formatCode>
                <c:ptCount val="12"/>
                <c:pt idx="0">
                  <c:v>3.9E-2</c:v>
                </c:pt>
                <c:pt idx="1">
                  <c:v>3.5000000000000003E-2</c:v>
                </c:pt>
                <c:pt idx="2">
                  <c:v>2.8999999999999998E-2</c:v>
                </c:pt>
                <c:pt idx="3">
                  <c:v>2.5000000000000001E-2</c:v>
                </c:pt>
                <c:pt idx="4">
                  <c:v>2.2000000000000002E-2</c:v>
                </c:pt>
                <c:pt idx="5">
                  <c:v>2.7000000000000003E-2</c:v>
                </c:pt>
                <c:pt idx="6">
                  <c:v>2.6000000000000002E-2</c:v>
                </c:pt>
                <c:pt idx="7">
                  <c:v>4.0999999999999995E-2</c:v>
                </c:pt>
                <c:pt idx="8">
                  <c:v>2.6000000000000002E-2</c:v>
                </c:pt>
                <c:pt idx="9">
                  <c:v>2.7000000000000003E-2</c:v>
                </c:pt>
                <c:pt idx="10">
                  <c:v>0.03</c:v>
                </c:pt>
                <c:pt idx="11">
                  <c:v>2.8999999999999998E-2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46-48AC-BCF9-FA8FAA08ECCB}"/>
            </c:ext>
          </c:extLst>
        </c:ser>
        <c:ser>
          <c:idx val="4"/>
          <c:order val="4"/>
          <c:tx>
            <c:strRef>
              <c:f>'Unemployment Rate Data'!$F$3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00A9E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1B-483A-B835-9FF77DEFD05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1B-483A-B835-9FF77DEFD0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1B-483A-B835-9FF77DEFD0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1B-483A-B835-9FF77DEFD0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1B-483A-B835-9FF77DEFD0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1B-483A-B835-9FF77DEFD0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1B-483A-B835-9FF77DEFD05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1B-483A-B835-9FF77DEFD05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1B-483A-B835-9FF77DEFD056}"/>
                </c:ext>
              </c:extLst>
            </c:dLbl>
            <c:dLbl>
              <c:idx val="9"/>
              <c:layout>
                <c:manualLayout>
                  <c:x val="-0.21325413202285412"/>
                  <c:y val="0.11475550730822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B-483A-B835-9FF77DEFD05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1B-483A-B835-9FF77DEFD05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1B-483A-B835-9FF77DEF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Data'!$F$4:$F$15</c:f>
              <c:numCache>
                <c:formatCode>#0.0%</c:formatCode>
                <c:ptCount val="12"/>
                <c:pt idx="0">
                  <c:v>3.7000000000000005E-2</c:v>
                </c:pt>
                <c:pt idx="1">
                  <c:v>3.7999999999999999E-2</c:v>
                </c:pt>
                <c:pt idx="2">
                  <c:v>3.9E-2</c:v>
                </c:pt>
                <c:pt idx="3">
                  <c:v>3.4000000000000002E-2</c:v>
                </c:pt>
                <c:pt idx="4">
                  <c:v>3.5000000000000003E-2</c:v>
                </c:pt>
                <c:pt idx="5">
                  <c:v>3.9E-2</c:v>
                </c:pt>
                <c:pt idx="6">
                  <c:v>3.7000000000000005E-2</c:v>
                </c:pt>
                <c:pt idx="7">
                  <c:v>4.0999999999999995E-2</c:v>
                </c:pt>
                <c:pt idx="8">
                  <c:v>3.7999999999999999E-2</c:v>
                </c:pt>
                <c:pt idx="9">
                  <c:v>3.9E-2</c:v>
                </c:pt>
                <c:pt idx="10">
                  <c:v>0.04</c:v>
                </c:pt>
                <c:pt idx="11">
                  <c:v>4.0999999999999995E-2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46-48AC-BCF9-FA8FAA08ECCB}"/>
            </c:ext>
          </c:extLst>
        </c:ser>
        <c:ser>
          <c:idx val="5"/>
          <c:order val="5"/>
          <c:tx>
            <c:strRef>
              <c:f>'Unemployment Rate Data'!$G$3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46-48AC-BCF9-FA8FAA08EC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46-48AC-BCF9-FA8FAA08EC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46-48AC-BCF9-FA8FAA08EC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46-48AC-BCF9-FA8FAA08EC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46-48AC-BCF9-FA8FAA08ECC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1B-483A-B835-9FF77DEFD0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1B-483A-B835-9FF77DEFD05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1B-483A-B835-9FF77DEFD05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1B-483A-B835-9FF77DEFD056}"/>
                </c:ext>
              </c:extLst>
            </c:dLbl>
            <c:dLbl>
              <c:idx val="9"/>
              <c:layout>
                <c:manualLayout>
                  <c:x val="-1.9168910743627414E-2"/>
                  <c:y val="-2.134986182478698E-2"/>
                </c:manualLayout>
              </c:layout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1B-483A-B835-9FF77DEFD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'Unemployment Rate Data'!$A$4:$A$15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'Unemployment Rate Data'!$G$4:$G$15</c:f>
              <c:numCache>
                <c:formatCode>#0.0%</c:formatCode>
                <c:ptCount val="12"/>
                <c:pt idx="0">
                  <c:v>4.7E-2</c:v>
                </c:pt>
                <c:pt idx="1">
                  <c:v>4.8000000000000001E-2</c:v>
                </c:pt>
                <c:pt idx="2">
                  <c:v>4.4000000000000004E-2</c:v>
                </c:pt>
                <c:pt idx="3">
                  <c:v>4.0999999999999995E-2</c:v>
                </c:pt>
                <c:pt idx="4">
                  <c:v>3.5000000000000003E-2</c:v>
                </c:pt>
                <c:pt idx="5">
                  <c:v>4.2000000000000003E-2</c:v>
                </c:pt>
                <c:pt idx="6">
                  <c:v>4.5999999999999999E-2</c:v>
                </c:pt>
                <c:pt idx="7">
                  <c:v>4.7E-2</c:v>
                </c:pt>
                <c:pt idx="8">
                  <c:v>4.2000000000000003E-2</c:v>
                </c:pt>
                <c:pt idx="9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646-48AC-BCF9-FA8FAA08E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182768"/>
        <c:axId val="1554190928"/>
      </c:lineChart>
      <c:catAx>
        <c:axId val="155418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190928"/>
        <c:crosses val="autoZero"/>
        <c:auto val="1"/>
        <c:lblAlgn val="ctr"/>
        <c:lblOffset val="100"/>
        <c:noMultiLvlLbl val="0"/>
      </c:catAx>
      <c:valAx>
        <c:axId val="15541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18276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42593376273452"/>
          <c:y val="0.113759460604987"/>
          <c:w val="0.38195969661048002"/>
          <c:h val="4.8258462772124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Year-Over</a:t>
            </a:r>
            <a:r>
              <a:rPr lang="en-US" baseline="0" dirty="0"/>
              <a:t> Changes in the Sacramento MSA </a:t>
            </a:r>
            <a:r>
              <a:rPr lang="en-US" dirty="0"/>
              <a:t>Private Education and Health Services Jobs, </a:t>
            </a:r>
          </a:p>
          <a:p>
            <a:pPr>
              <a:defRPr/>
            </a:pPr>
            <a:r>
              <a:rPr lang="en-US" dirty="0"/>
              <a:t>Oct 2019 - Oct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Ind'!$A$92</c:f>
              <c:strCache>
                <c:ptCount val="1"/>
                <c:pt idx="0">
                  <c:v>      Private Education and Health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Ind'!$B$91:$G$91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'Detailed Ind'!$B$92:$G$92</c:f>
              <c:numCache>
                <c:formatCode>#,###,###,##0</c:formatCode>
                <c:ptCount val="6"/>
                <c:pt idx="0">
                  <c:v>6600</c:v>
                </c:pt>
                <c:pt idx="1">
                  <c:v>-3700</c:v>
                </c:pt>
                <c:pt idx="2">
                  <c:v>6400</c:v>
                </c:pt>
                <c:pt idx="3">
                  <c:v>7500</c:v>
                </c:pt>
                <c:pt idx="4">
                  <c:v>16300</c:v>
                </c:pt>
                <c:pt idx="5">
                  <c:v>14200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3-44F6-A30E-BF77DB56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653023"/>
        <c:axId val="166781359"/>
      </c:barChart>
      <c:catAx>
        <c:axId val="45065302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81359"/>
        <c:crosses val="autoZero"/>
        <c:auto val="0"/>
        <c:lblAlgn val="ctr"/>
        <c:lblOffset val="100"/>
        <c:noMultiLvlLbl val="0"/>
      </c:catAx>
      <c:valAx>
        <c:axId val="166781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450653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 Changes in the Sacramento</a:t>
            </a:r>
            <a:r>
              <a:rPr lang="en-US" baseline="0" dirty="0"/>
              <a:t> MSA Private Education and Health Services Subsector Jobs, Oct 2019 – Oct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PowerPoint]Detailed Ind'!$A$100</c:f>
              <c:strCache>
                <c:ptCount val="1"/>
                <c:pt idx="0">
                  <c:v>Private Educational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579921728882328E-2"/>
                  <c:y val="9.2597894960100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84-4B3E-B5DE-6FA7AC404BFF}"/>
                </c:ext>
              </c:extLst>
            </c:dLbl>
            <c:dLbl>
              <c:idx val="2"/>
              <c:layout>
                <c:manualLayout>
                  <c:x val="-2.2619651276220357E-2"/>
                  <c:y val="-6.1727681978278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84-4B3E-B5DE-6FA7AC404BFF}"/>
                </c:ext>
              </c:extLst>
            </c:dLbl>
            <c:dLbl>
              <c:idx val="3"/>
              <c:layout>
                <c:manualLayout>
                  <c:x val="-1.357179076573219E-2"/>
                  <c:y val="-3.36700336700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84-4B3E-B5DE-6FA7AC404BFF}"/>
                </c:ext>
              </c:extLst>
            </c:dLbl>
            <c:dLbl>
              <c:idx val="4"/>
              <c:layout>
                <c:manualLayout>
                  <c:x val="-1.35717907657322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84-4B3E-B5DE-6FA7AC404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Ind'!$B$99:$G$99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45567</c:v>
                </c:pt>
              </c:numCache>
            </c:numRef>
          </c:cat>
          <c:val>
            <c:numRef>
              <c:f>'[Chart in Microsoft PowerPoint]Detailed Ind'!$B$100:$G$100</c:f>
              <c:numCache>
                <c:formatCode>#,##0</c:formatCode>
                <c:ptCount val="6"/>
                <c:pt idx="0">
                  <c:v>600</c:v>
                </c:pt>
                <c:pt idx="1">
                  <c:v>-2000</c:v>
                </c:pt>
                <c:pt idx="2">
                  <c:v>1400</c:v>
                </c:pt>
                <c:pt idx="3">
                  <c:v>2200</c:v>
                </c:pt>
                <c:pt idx="4">
                  <c:v>1500</c:v>
                </c:pt>
                <c:pt idx="5" formatCode="#,###,###,##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84-4B3E-B5DE-6FA7AC404BFF}"/>
            </c:ext>
          </c:extLst>
        </c:ser>
        <c:ser>
          <c:idx val="1"/>
          <c:order val="1"/>
          <c:tx>
            <c:strRef>
              <c:f>'[Chart in Microsoft PowerPoint]Detailed Ind'!$A$101</c:f>
              <c:strCache>
                <c:ptCount val="1"/>
                <c:pt idx="0">
                  <c:v>Health Care and Social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453407169574537E-2"/>
                  <c:y val="2.651183754780511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84-4B3E-B5DE-6FA7AC404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Ind'!$B$99:$G$99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45567</c:v>
                </c:pt>
              </c:numCache>
            </c:numRef>
          </c:cat>
          <c:val>
            <c:numRef>
              <c:f>'[Chart in Microsoft PowerPoint]Detailed Ind'!$B$101:$G$101</c:f>
              <c:numCache>
                <c:formatCode>#,###,###,##0</c:formatCode>
                <c:ptCount val="6"/>
                <c:pt idx="0">
                  <c:v>6000</c:v>
                </c:pt>
                <c:pt idx="1">
                  <c:v>-1700</c:v>
                </c:pt>
                <c:pt idx="2">
                  <c:v>5000</c:v>
                </c:pt>
                <c:pt idx="3">
                  <c:v>5300</c:v>
                </c:pt>
                <c:pt idx="4">
                  <c:v>14800</c:v>
                </c:pt>
                <c:pt idx="5">
                  <c:v>13600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84-4B3E-B5DE-6FA7AC40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313231"/>
        <c:axId val="769570223"/>
      </c:barChart>
      <c:catAx>
        <c:axId val="440313231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0223"/>
        <c:crosses val="autoZero"/>
        <c:auto val="0"/>
        <c:lblAlgn val="ctr"/>
        <c:lblOffset val="100"/>
        <c:noMultiLvlLbl val="0"/>
      </c:catAx>
      <c:valAx>
        <c:axId val="769570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4031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</a:t>
            </a:r>
            <a:r>
              <a:rPr lang="en-US" baseline="0" dirty="0"/>
              <a:t> Changes in the Sacramento MSA </a:t>
            </a:r>
            <a:r>
              <a:rPr lang="en-US" dirty="0"/>
              <a:t>Government Jobs, Oct</a:t>
            </a:r>
            <a:r>
              <a:rPr lang="en-US" baseline="0" dirty="0"/>
              <a:t> 2019 - Oct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Ind'!$A$140</c:f>
              <c:strCache>
                <c:ptCount val="1"/>
                <c:pt idx="0">
                  <c:v>     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Ind'!$B$139:$G$139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'Detailed Ind'!$B$140:$G$140</c:f>
              <c:numCache>
                <c:formatCode>#,##0</c:formatCode>
                <c:ptCount val="6"/>
                <c:pt idx="0">
                  <c:v>4900</c:v>
                </c:pt>
                <c:pt idx="1">
                  <c:v>-10200</c:v>
                </c:pt>
                <c:pt idx="2">
                  <c:v>9800</c:v>
                </c:pt>
                <c:pt idx="3">
                  <c:v>3000</c:v>
                </c:pt>
                <c:pt idx="4">
                  <c:v>11400</c:v>
                </c:pt>
                <c:pt idx="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1-4934-89C2-E9008F617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354063"/>
        <c:axId val="462326863"/>
      </c:barChart>
      <c:catAx>
        <c:axId val="43235406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326863"/>
        <c:crosses val="autoZero"/>
        <c:auto val="0"/>
        <c:lblAlgn val="ctr"/>
        <c:lblOffset val="100"/>
        <c:noMultiLvlLbl val="0"/>
      </c:catAx>
      <c:valAx>
        <c:axId val="462326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3235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</a:t>
            </a:r>
            <a:r>
              <a:rPr lang="en-US" baseline="0" dirty="0"/>
              <a:t> Changes in the Sacramento MSA Government Subsector Jobs, Oct 2019 - Oct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PowerPoint]Detailed Ind'!$A$157</c:f>
              <c:strCache>
                <c:ptCount val="1"/>
                <c:pt idx="0">
                  <c:v>Federal Government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894008594623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0-4616-9E30-E35C8151A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Ind'!$B$156:$G$156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'[Chart in Microsoft PowerPoint]Detailed Ind'!$B$157:$G$157</c:f>
              <c:numCache>
                <c:formatCode>#,###,###,##0</c:formatCode>
                <c:ptCount val="6"/>
                <c:pt idx="0">
                  <c:v>100</c:v>
                </c:pt>
                <c:pt idx="1">
                  <c:v>1100</c:v>
                </c:pt>
                <c:pt idx="2">
                  <c:v>-800</c:v>
                </c:pt>
                <c:pt idx="3">
                  <c:v>-200</c:v>
                </c:pt>
                <c:pt idx="4">
                  <c:v>400</c:v>
                </c:pt>
                <c:pt idx="5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0-4616-9E30-E35C8151A8EE}"/>
            </c:ext>
          </c:extLst>
        </c:ser>
        <c:ser>
          <c:idx val="1"/>
          <c:order val="1"/>
          <c:tx>
            <c:strRef>
              <c:f>'[Chart in Microsoft PowerPoint]Detailed Ind'!$A$158</c:f>
              <c:strCache>
                <c:ptCount val="1"/>
                <c:pt idx="0">
                  <c:v>State Government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60862919832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B0-4616-9E30-E35C8151A8EE}"/>
                </c:ext>
              </c:extLst>
            </c:dLbl>
            <c:dLbl>
              <c:idx val="1"/>
              <c:layout>
                <c:manualLayout>
                  <c:x val="0"/>
                  <c:y val="-6.313361982077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0-4616-9E30-E35C8151A8EE}"/>
                </c:ext>
              </c:extLst>
            </c:dLbl>
            <c:dLbl>
              <c:idx val="3"/>
              <c:layout>
                <c:manualLayout>
                  <c:x val="0"/>
                  <c:y val="-5.682025783869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B0-4616-9E30-E35C8151A8EE}"/>
                </c:ext>
              </c:extLst>
            </c:dLbl>
            <c:dLbl>
              <c:idx val="4"/>
              <c:layout>
                <c:manualLayout>
                  <c:x val="-7.7955596823014244E-17"/>
                  <c:y val="-2.841012891934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B0-4616-9E30-E35C8151A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Ind'!$B$156:$G$156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'[Chart in Microsoft PowerPoint]Detailed Ind'!$B$158:$G$158</c:f>
              <c:numCache>
                <c:formatCode>#,###,###,##0</c:formatCode>
                <c:ptCount val="6"/>
                <c:pt idx="0">
                  <c:v>1400</c:v>
                </c:pt>
                <c:pt idx="1">
                  <c:v>1100</c:v>
                </c:pt>
                <c:pt idx="2">
                  <c:v>5100</c:v>
                </c:pt>
                <c:pt idx="3">
                  <c:v>-500</c:v>
                </c:pt>
                <c:pt idx="4">
                  <c:v>6100</c:v>
                </c:pt>
                <c:pt idx="5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0-4616-9E30-E35C8151A8EE}"/>
            </c:ext>
          </c:extLst>
        </c:ser>
        <c:ser>
          <c:idx val="2"/>
          <c:order val="2"/>
          <c:tx>
            <c:strRef>
              <c:f>'[Chart in Microsoft PowerPoint]Detailed Ind'!$A$159</c:f>
              <c:strCache>
                <c:ptCount val="1"/>
                <c:pt idx="0">
                  <c:v>Local 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008690335866401E-2"/>
                  <c:y val="-4.735021486558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B0-4616-9E30-E35C8151A8EE}"/>
                </c:ext>
              </c:extLst>
            </c:dLbl>
            <c:dLbl>
              <c:idx val="2"/>
              <c:layout>
                <c:manualLayout>
                  <c:x val="2.1260862919832988E-3"/>
                  <c:y val="-4.41935338745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B0-4616-9E30-E35C8151A8EE}"/>
                </c:ext>
              </c:extLst>
            </c:dLbl>
            <c:dLbl>
              <c:idx val="4"/>
              <c:layout>
                <c:manualLayout>
                  <c:x val="6.3782588759497402E-3"/>
                  <c:y val="2.89359081477751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B0-4616-9E30-E35C8151A8EE}"/>
                </c:ext>
              </c:extLst>
            </c:dLbl>
            <c:dLbl>
              <c:idx val="5"/>
              <c:layout>
                <c:manualLayout>
                  <c:x val="-1.5591119364602849E-16"/>
                  <c:y val="-7.8917024775968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0-4616-9E30-E35C8151A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Ind'!$B$156:$G$156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'[Chart in Microsoft PowerPoint]Detailed Ind'!$B$159:$G$159</c:f>
              <c:numCache>
                <c:formatCode>#,###,###,##0</c:formatCode>
                <c:ptCount val="6"/>
                <c:pt idx="0">
                  <c:v>3400</c:v>
                </c:pt>
                <c:pt idx="1">
                  <c:v>-12400</c:v>
                </c:pt>
                <c:pt idx="2">
                  <c:v>5500</c:v>
                </c:pt>
                <c:pt idx="3">
                  <c:v>3700</c:v>
                </c:pt>
                <c:pt idx="4">
                  <c:v>4900</c:v>
                </c:pt>
                <c:pt idx="5">
                  <c:v>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B0-4616-9E30-E35C8151A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90287"/>
        <c:axId val="163127967"/>
      </c:barChart>
      <c:catAx>
        <c:axId val="429390287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27967"/>
        <c:crosses val="autoZero"/>
        <c:auto val="0"/>
        <c:lblAlgn val="ctr"/>
        <c:lblOffset val="100"/>
        <c:noMultiLvlLbl val="0"/>
      </c:catAx>
      <c:valAx>
        <c:axId val="1631279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low"/>
        <c:crossAx val="42939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Year-Over October Changes in the Sacramento MSA Total Industry Jobs: 2017-2024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(Non-Seasonally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Adjusted Data)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628630968901266"/>
          <c:y val="5.147541437960527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17798320271187E-2"/>
          <c:y val="0.1377291103168774"/>
          <c:w val="0.90453452951747126"/>
          <c:h val="0.774348715067329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92566075593015E-3"/>
                  <c:y val="2.12494905467780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25,000; </a:t>
                    </a:r>
                    <a:fld id="{0D755A88-5C9A-491F-9EEC-6A52F2A0129A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565389192825326E-2"/>
                      <c:h val="0.13469097744076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CA7-4D42-86BD-339F20B3449F}"/>
                </c:ext>
              </c:extLst>
            </c:dLbl>
            <c:dLbl>
              <c:idx val="1"/>
              <c:layout>
                <c:manualLayout>
                  <c:x val="9.9263414042463269E-4"/>
                  <c:y val="1.68602594302505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26,200; </a:t>
                    </a:r>
                    <a:fld id="{36F174F9-CB56-4A8A-9208-44DADA7369BE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77375160472302E-2"/>
                      <c:h val="0.130125523012552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A7-4D42-86BD-339F20B3449F}"/>
                </c:ext>
              </c:extLst>
            </c:dLbl>
            <c:dLbl>
              <c:idx val="2"/>
              <c:layout>
                <c:manualLayout>
                  <c:x val="-9.9324884789018316E-4"/>
                  <c:y val="1.3172087374665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ysClr val="windowText" lastClr="000000"/>
                        </a:solidFill>
                      </a:rPr>
                      <a:t>22,200; </a:t>
                    </a:r>
                    <a:fld id="{BF437B77-46E4-415E-A485-8D6625804BD3}" type="VALUE">
                      <a:rPr lang="en-US" sz="1400" b="0">
                        <a:solidFill>
                          <a:sysClr val="windowText" lastClr="000000"/>
                        </a:solidFill>
                      </a:rPr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22248384712827E-2"/>
                      <c:h val="0.118967852186280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CA7-4D42-86BD-339F20B3449F}"/>
                </c:ext>
              </c:extLst>
            </c:dLbl>
            <c:dLbl>
              <c:idx val="3"/>
              <c:layout>
                <c:manualLayout>
                  <c:x val="-1.8216841909772265E-3"/>
                  <c:y val="2.88001541994791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-47,000; </a:t>
                    </a:r>
                    <a:fld id="{F9624473-A1C7-41E0-8BED-CB851C20C72F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47931285334037E-2"/>
                      <c:h val="0.13660184157515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A7-4D42-86BD-339F20B3449F}"/>
                </c:ext>
              </c:extLst>
            </c:dLbl>
            <c:dLbl>
              <c:idx val="4"/>
              <c:layout>
                <c:manualLayout>
                  <c:x val="6.2227408423996627E-4"/>
                  <c:y val="2.66591246659956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>
                        <a:solidFill>
                          <a:schemeClr val="tx1"/>
                        </a:solidFill>
                      </a:rPr>
                      <a:t>53,300; </a:t>
                    </a:r>
                    <a:fld id="{19F4C0A4-4E5A-466F-ADD2-8537129D5CE3}" type="VALUE">
                      <a:rPr lang="en-US" sz="1400" b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4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4758593979079E-2"/>
                      <c:h val="0.123267366023454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A7-4D42-86BD-339F20B3449F}"/>
                </c:ext>
              </c:extLst>
            </c:dLbl>
            <c:dLbl>
              <c:idx val="5"/>
              <c:layout>
                <c:manualLayout>
                  <c:x val="4.9784944719110076E-3"/>
                  <c:y val="3.1998911533087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27,000; </a:t>
                    </a:r>
                    <a:fld id="{0C364921-2F30-477D-92F7-A6FA97723C83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23661882607885E-2"/>
                      <c:h val="0.154196203719684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A7-4D42-86BD-339F20B3449F}"/>
                </c:ext>
              </c:extLst>
            </c:dLbl>
            <c:dLbl>
              <c:idx val="6"/>
              <c:layout>
                <c:manualLayout>
                  <c:x val="6.2231832484424838E-3"/>
                  <c:y val="3.0398935510945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dirty="0"/>
                      <a:t>22,400;</a:t>
                    </a:r>
                    <a:r>
                      <a:rPr lang="en-US" sz="1400" b="0" baseline="0" dirty="0"/>
                      <a:t> </a:t>
                    </a:r>
                    <a:fld id="{6DAA43DE-D9A7-436D-9F6E-4901B6D640C1}" type="VALUE">
                      <a:rPr lang="en-US" sz="1400" b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sz="14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636930550394128E-2"/>
                      <c:h val="0.146191436637745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A7-4D42-86BD-339F20B3449F}"/>
                </c:ext>
              </c:extLst>
            </c:dLbl>
            <c:dLbl>
              <c:idx val="7"/>
              <c:layout>
                <c:manualLayout>
                  <c:x val="1.2446236179777747E-3"/>
                  <c:y val="2.8799020379779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14,100; </a:t>
                    </a:r>
                    <a:fld id="{47A95FEF-367C-4F8E-8C83-3688214693B7}" type="VALUE">
                      <a:rPr lang="en-US" smtClean="0"/>
                      <a:pPr>
                        <a:defRPr sz="1400"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981879848152E-2"/>
                      <c:h val="0.15068287440931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C6-46A2-966A-50E721AE6C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Sheet3!$CP$2:$CW$2</c:f>
              <c:numCache>
                <c:formatCode>[$-409]mmm\-yy;@</c:formatCode>
                <c:ptCount val="8"/>
                <c:pt idx="0">
                  <c:v>43009</c:v>
                </c:pt>
                <c:pt idx="1">
                  <c:v>43374</c:v>
                </c:pt>
                <c:pt idx="2">
                  <c:v>43739</c:v>
                </c:pt>
                <c:pt idx="3">
                  <c:v>44105</c:v>
                </c:pt>
                <c:pt idx="4">
                  <c:v>44470</c:v>
                </c:pt>
                <c:pt idx="5">
                  <c:v>44835</c:v>
                </c:pt>
                <c:pt idx="6">
                  <c:v>45200</c:v>
                </c:pt>
                <c:pt idx="7">
                  <c:v>45566</c:v>
                </c:pt>
              </c:numCache>
            </c:numRef>
          </c:cat>
          <c:val>
            <c:numRef>
              <c:f>Sheet3!$CP$3:$CW$3</c:f>
              <c:numCache>
                <c:formatCode>0.0%</c:formatCode>
                <c:ptCount val="8"/>
                <c:pt idx="0">
                  <c:v>2.5999999999999999E-2</c:v>
                </c:pt>
                <c:pt idx="1">
                  <c:v>2.5999999999999999E-2</c:v>
                </c:pt>
                <c:pt idx="2">
                  <c:v>2.1999999999999999E-2</c:v>
                </c:pt>
                <c:pt idx="3">
                  <c:v>-4.4999999999999998E-2</c:v>
                </c:pt>
                <c:pt idx="4">
                  <c:v>5.1999999999999998E-2</c:v>
                </c:pt>
                <c:pt idx="5">
                  <c:v>2.5999999999999999E-2</c:v>
                </c:pt>
                <c:pt idx="6">
                  <c:v>2.1000000000000001E-2</c:v>
                </c:pt>
                <c:pt idx="7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A7-4D42-86BD-339F20B3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34111"/>
        <c:axId val="769573103"/>
      </c:barChart>
      <c:catAx>
        <c:axId val="165334111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573103"/>
        <c:crosses val="autoZero"/>
        <c:auto val="0"/>
        <c:lblAlgn val="ctr"/>
        <c:lblOffset val="100"/>
        <c:noMultiLvlLbl val="0"/>
      </c:catAx>
      <c:valAx>
        <c:axId val="76957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34111"/>
        <c:crossesAt val="42736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Sacramento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MSA Employment by Industry as of October 2024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127978085884355"/>
          <c:y val="1.4014866352248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249733091708756"/>
          <c:y val="0.13734569025203144"/>
          <c:w val="0.68252585938201871"/>
          <c:h val="0.83182160377302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Sheet5!$B$199</c:f>
              <c:strCache>
                <c:ptCount val="1"/>
                <c:pt idx="0">
                  <c:v>Oct-24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-5.6059465408992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EB-4733-A2E7-D54D13A02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Sheet5!$A$200:$A$212</c:f>
              <c:strCache>
                <c:ptCount val="13"/>
                <c:pt idx="0">
                  <c:v>Mining and Logging</c:v>
                </c:pt>
                <c:pt idx="1">
                  <c:v>Information</c:v>
                </c:pt>
                <c:pt idx="2">
                  <c:v>Farm</c:v>
                </c:pt>
                <c:pt idx="3">
                  <c:v>Other Services</c:v>
                </c:pt>
                <c:pt idx="4">
                  <c:v>Manufacturing</c:v>
                </c:pt>
                <c:pt idx="5">
                  <c:v>Financial Activities</c:v>
                </c:pt>
                <c:pt idx="6">
                  <c:v>Construction</c:v>
                </c:pt>
                <c:pt idx="7">
                  <c:v>Leisure and Hospitality</c:v>
                </c:pt>
                <c:pt idx="8">
                  <c:v>Professional and Business Services</c:v>
                </c:pt>
                <c:pt idx="9">
                  <c:v>Trade, Transportation, and Utilities</c:v>
                </c:pt>
                <c:pt idx="10">
                  <c:v>Private Education and Health Services</c:v>
                </c:pt>
                <c:pt idx="11">
                  <c:v>Government</c:v>
                </c:pt>
                <c:pt idx="12">
                  <c:v>Total, All Industries</c:v>
                </c:pt>
              </c:strCache>
            </c:strRef>
          </c:cat>
          <c:val>
            <c:numRef>
              <c:f>Sheet5!$B$200:$B$212</c:f>
              <c:numCache>
                <c:formatCode>#,###,###,##0</c:formatCode>
                <c:ptCount val="13"/>
                <c:pt idx="0">
                  <c:v>600</c:v>
                </c:pt>
                <c:pt idx="1">
                  <c:v>8700</c:v>
                </c:pt>
                <c:pt idx="2">
                  <c:v>9800</c:v>
                </c:pt>
                <c:pt idx="3">
                  <c:v>38100</c:v>
                </c:pt>
                <c:pt idx="4">
                  <c:v>39700</c:v>
                </c:pt>
                <c:pt idx="5">
                  <c:v>48700</c:v>
                </c:pt>
                <c:pt idx="6">
                  <c:v>75100</c:v>
                </c:pt>
                <c:pt idx="7">
                  <c:v>110800</c:v>
                </c:pt>
                <c:pt idx="8">
                  <c:v>136400</c:v>
                </c:pt>
                <c:pt idx="9">
                  <c:v>169900</c:v>
                </c:pt>
                <c:pt idx="10">
                  <c:v>209600</c:v>
                </c:pt>
                <c:pt idx="11">
                  <c:v>264900</c:v>
                </c:pt>
                <c:pt idx="12">
                  <c:v>1112300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7-4515-863C-4887E8EEE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404079"/>
        <c:axId val="166793839"/>
      </c:barChart>
      <c:catAx>
        <c:axId val="23940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93839"/>
        <c:crosses val="autoZero"/>
        <c:auto val="1"/>
        <c:lblAlgn val="ctr"/>
        <c:lblOffset val="100"/>
        <c:noMultiLvlLbl val="0"/>
      </c:catAx>
      <c:valAx>
        <c:axId val="166793839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23940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Sacramento MSA 2019 – 2024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October 2019 compared to October 2024 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Financial Activities</c:v>
                </c:pt>
                <c:pt idx="1">
                  <c:v>Information</c:v>
                </c:pt>
                <c:pt idx="2">
                  <c:v>Professional and Business Services</c:v>
                </c:pt>
                <c:pt idx="3">
                  <c:v>Mining and Logging</c:v>
                </c:pt>
                <c:pt idx="4">
                  <c:v>Farm</c:v>
                </c:pt>
                <c:pt idx="5">
                  <c:v>Manufacturing</c:v>
                </c:pt>
                <c:pt idx="6">
                  <c:v>Other Services</c:v>
                </c:pt>
                <c:pt idx="7">
                  <c:v>Construction</c:v>
                </c:pt>
                <c:pt idx="8">
                  <c:v>Leisure and Hospitality</c:v>
                </c:pt>
                <c:pt idx="9">
                  <c:v>Trade, Transportation &amp; Utilities</c:v>
                </c:pt>
                <c:pt idx="10">
                  <c:v>Government</c:v>
                </c:pt>
                <c:pt idx="11">
                  <c:v>Private Education and Health Services</c:v>
                </c:pt>
                <c:pt idx="12">
                  <c:v>Total, All Industries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-4000</c:v>
                </c:pt>
                <c:pt idx="1">
                  <c:v>-2900</c:v>
                </c:pt>
                <c:pt idx="2">
                  <c:v>-2600</c:v>
                </c:pt>
                <c:pt idx="3">
                  <c:v>100</c:v>
                </c:pt>
                <c:pt idx="4">
                  <c:v>400</c:v>
                </c:pt>
                <c:pt idx="5">
                  <c:v>1700</c:v>
                </c:pt>
                <c:pt idx="6">
                  <c:v>2200</c:v>
                </c:pt>
                <c:pt idx="7">
                  <c:v>2200</c:v>
                </c:pt>
                <c:pt idx="8">
                  <c:v>3200</c:v>
                </c:pt>
                <c:pt idx="9">
                  <c:v>7600</c:v>
                </c:pt>
                <c:pt idx="10">
                  <c:v>20000</c:v>
                </c:pt>
                <c:pt idx="11">
                  <c:v>40700</c:v>
                </c:pt>
                <c:pt idx="12">
                  <c:v>68600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Sacramento MSA 2023 – 2024 Employment Change by Industry </a:t>
            </a:r>
          </a:p>
          <a:p>
            <a:pPr>
              <a:defRPr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October 2023 compared to October 2024  </a:t>
            </a:r>
            <a:endParaRPr lang="en-US" sz="1400" dirty="0"/>
          </a:p>
        </c:rich>
      </c:tx>
      <c:layout>
        <c:manualLayout>
          <c:xMode val="edge"/>
          <c:yMode val="edge"/>
          <c:x val="0.15453800419910166"/>
          <c:y val="1.881720430107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30128652173025"/>
          <c:y val="0.14024345726539372"/>
          <c:w val="0.71914697494887048"/>
          <c:h val="0.835981987914705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Sheet2!$A$54:$A$66</c:f>
              <c:strCache>
                <c:ptCount val="13"/>
                <c:pt idx="0">
                  <c:v>Construction</c:v>
                </c:pt>
                <c:pt idx="1">
                  <c:v>Manufacturing</c:v>
                </c:pt>
                <c:pt idx="2">
                  <c:v>Information</c:v>
                </c:pt>
                <c:pt idx="3">
                  <c:v>Leisure and Hospitality</c:v>
                </c:pt>
                <c:pt idx="4">
                  <c:v>Other Services</c:v>
                </c:pt>
                <c:pt idx="5">
                  <c:v>Trade, Transportation &amp; Utilities</c:v>
                </c:pt>
                <c:pt idx="6">
                  <c:v>Financial Activities</c:v>
                </c:pt>
                <c:pt idx="7">
                  <c:v>Farm</c:v>
                </c:pt>
                <c:pt idx="8">
                  <c:v>Mining and Logging</c:v>
                </c:pt>
                <c:pt idx="9">
                  <c:v>Professional and Business Services</c:v>
                </c:pt>
                <c:pt idx="10">
                  <c:v>Government</c:v>
                </c:pt>
                <c:pt idx="11">
                  <c:v>Total, All Industries</c:v>
                </c:pt>
                <c:pt idx="12">
                  <c:v>Private Education and Health Services</c:v>
                </c:pt>
              </c:strCache>
            </c:strRef>
          </c:cat>
          <c:val>
            <c:numRef>
              <c:f>Sheet2!$B$54:$B$66</c:f>
              <c:numCache>
                <c:formatCode>#,###,###,##0</c:formatCode>
                <c:ptCount val="13"/>
                <c:pt idx="0">
                  <c:v>-3200</c:v>
                </c:pt>
                <c:pt idx="1">
                  <c:v>-1300</c:v>
                </c:pt>
                <c:pt idx="2">
                  <c:v>-900</c:v>
                </c:pt>
                <c:pt idx="3">
                  <c:v>-900</c:v>
                </c:pt>
                <c:pt idx="4">
                  <c:v>-600</c:v>
                </c:pt>
                <c:pt idx="5">
                  <c:v>-500</c:v>
                </c:pt>
                <c:pt idx="6">
                  <c:v>-500</c:v>
                </c:pt>
                <c:pt idx="7">
                  <c:v>-300</c:v>
                </c:pt>
                <c:pt idx="8">
                  <c:v>0</c:v>
                </c:pt>
                <c:pt idx="9">
                  <c:v>2100</c:v>
                </c:pt>
                <c:pt idx="10">
                  <c:v>6000</c:v>
                </c:pt>
                <c:pt idx="11">
                  <c:v>14100</c:v>
                </c:pt>
                <c:pt idx="12">
                  <c:v>14200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5-4CBC-A368-F86521A2F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936735"/>
        <c:axId val="238517487"/>
      </c:barChart>
      <c:catAx>
        <c:axId val="426936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17487"/>
        <c:crosses val="autoZero"/>
        <c:auto val="1"/>
        <c:lblAlgn val="ctr"/>
        <c:lblOffset val="100"/>
        <c:noMultiLvlLbl val="0"/>
      </c:catAx>
      <c:valAx>
        <c:axId val="238517487"/>
        <c:scaling>
          <c:orientation val="minMax"/>
        </c:scaling>
        <c:delete val="1"/>
        <c:axPos val="b"/>
        <c:numFmt formatCode="#,###,###,##0" sourceLinked="1"/>
        <c:majorTickMark val="none"/>
        <c:minorTickMark val="none"/>
        <c:tickLblPos val="nextTo"/>
        <c:crossAx val="42693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 Year-Over Changes in the Sacramento MSA Construction Jobs, Oct 2019 - Oct</a:t>
            </a:r>
            <a:r>
              <a:rPr lang="en-US" baseline="0" dirty="0"/>
              <a:t>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'Detailed Ind'!$A$55</c:f>
              <c:strCache>
                <c:ptCount val="1"/>
                <c:pt idx="0">
                  <c:v>      Construction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Ind'!$B$54:$G$54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'Detailed Ind'!$B$55:$G$55</c:f>
              <c:numCache>
                <c:formatCode>#,###,###,##0</c:formatCode>
                <c:ptCount val="6"/>
                <c:pt idx="0">
                  <c:v>4900</c:v>
                </c:pt>
                <c:pt idx="1">
                  <c:v>300</c:v>
                </c:pt>
                <c:pt idx="2">
                  <c:v>4800</c:v>
                </c:pt>
                <c:pt idx="3">
                  <c:v>200</c:v>
                </c:pt>
                <c:pt idx="4">
                  <c:v>100</c:v>
                </c:pt>
                <c:pt idx="5">
                  <c:v>-3200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0-4EE0-86E4-413D76604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6207743"/>
        <c:axId val="238520367"/>
      </c:barChart>
      <c:catAx>
        <c:axId val="186620774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20367"/>
        <c:crosses val="autoZero"/>
        <c:auto val="0"/>
        <c:lblAlgn val="ctr"/>
        <c:lblOffset val="100"/>
        <c:noMultiLvlLbl val="0"/>
      </c:catAx>
      <c:valAx>
        <c:axId val="2385203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186620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 Changes in the Sacramento MSA Construction</a:t>
            </a:r>
            <a:r>
              <a:rPr lang="en-US" baseline="0" dirty="0"/>
              <a:t> Subsector Jobs, Oct 2019 - Oct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027484056090774E-2"/>
          <c:y val="0.18660510914085324"/>
          <c:w val="0.95594503188781843"/>
          <c:h val="0.58010907983449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'Detailed Ind'!$A$69</c:f>
              <c:strCache>
                <c:ptCount val="1"/>
                <c:pt idx="0">
                  <c:v>Construction of Buildings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03325088117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9D-4424-8A04-BAD0BDD6EDAB}"/>
                </c:ext>
              </c:extLst>
            </c:dLbl>
            <c:dLbl>
              <c:idx val="3"/>
              <c:layout>
                <c:manualLayout>
                  <c:x val="2.0024985505537065E-3"/>
                  <c:y val="1.03325088117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4-4465-A283-F18A0E9F8CE2}"/>
                </c:ext>
              </c:extLst>
            </c:dLbl>
            <c:dLbl>
              <c:idx val="5"/>
              <c:layout>
                <c:manualLayout>
                  <c:x val="-6.0074956516611199E-3"/>
                  <c:y val="2.711944571285392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44711440747253E-2"/>
                      <c:h val="7.60817065507834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B4-4465-A283-F18A0E9F8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Ind'!$B$67:$G$67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'Detailed Ind'!$B$69:$G$69</c:f>
              <c:numCache>
                <c:formatCode>#,##0</c:formatCode>
                <c:ptCount val="6"/>
                <c:pt idx="0">
                  <c:v>900</c:v>
                </c:pt>
                <c:pt idx="1">
                  <c:v>-300</c:v>
                </c:pt>
                <c:pt idx="2">
                  <c:v>400</c:v>
                </c:pt>
                <c:pt idx="3">
                  <c:v>0</c:v>
                </c:pt>
                <c:pt idx="4">
                  <c:v>200</c:v>
                </c:pt>
                <c:pt idx="5">
                  <c:v>-400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4-4F80-822C-ADB888B58C95}"/>
            </c:ext>
          </c:extLst>
        </c:ser>
        <c:ser>
          <c:idx val="1"/>
          <c:order val="1"/>
          <c:tx>
            <c:strRef>
              <c:f>'Detailed Ind'!$A$70</c:f>
              <c:strCache>
                <c:ptCount val="1"/>
                <c:pt idx="0">
                  <c:v>Specialty Trade Contractors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074956516610835E-3"/>
                  <c:y val="6.8883392078572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9D-4424-8A04-BAD0BDD6EDAB}"/>
                </c:ext>
              </c:extLst>
            </c:dLbl>
            <c:dLbl>
              <c:idx val="2"/>
              <c:layout>
                <c:manualLayout>
                  <c:x val="1.60199884044295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B4-4465-A283-F18A0E9F8CE2}"/>
                </c:ext>
              </c:extLst>
            </c:dLbl>
            <c:dLbl>
              <c:idx val="3"/>
              <c:layout>
                <c:manualLayout>
                  <c:x val="0"/>
                  <c:y val="1.033250881178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D-4424-8A04-BAD0BDD6E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'Detailed Ind'!$B$67:$G$67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45566</c:v>
                </c:pt>
              </c:numCache>
            </c:numRef>
          </c:cat>
          <c:val>
            <c:numRef>
              <c:f>'Detailed Ind'!$B$70:$G$70</c:f>
              <c:numCache>
                <c:formatCode>#,##0</c:formatCode>
                <c:ptCount val="6"/>
                <c:pt idx="0">
                  <c:v>3500</c:v>
                </c:pt>
                <c:pt idx="1">
                  <c:v>0</c:v>
                </c:pt>
                <c:pt idx="2">
                  <c:v>3900</c:v>
                </c:pt>
                <c:pt idx="3">
                  <c:v>0</c:v>
                </c:pt>
                <c:pt idx="4">
                  <c:v>200</c:v>
                </c:pt>
                <c:pt idx="5">
                  <c:v>-1200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4-4F80-822C-ADB888B58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077599"/>
        <c:axId val="238533807"/>
      </c:barChart>
      <c:catAx>
        <c:axId val="244077599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33807"/>
        <c:crosses val="autoZero"/>
        <c:auto val="0"/>
        <c:lblAlgn val="ctr"/>
        <c:lblOffset val="100"/>
        <c:noMultiLvlLbl val="0"/>
      </c:catAx>
      <c:valAx>
        <c:axId val="238533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4407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51164531745661E-2"/>
          <c:y val="0.85790413872572779"/>
          <c:w val="0.93030516658816975"/>
          <c:h val="0.13865169167034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Year-Over Changes in the Sacramento MSA Leisure and Hospitality Jobs,</a:t>
            </a:r>
            <a:r>
              <a:rPr lang="en-US" baseline="0" dirty="0"/>
              <a:t> Oct 2019 - Oct 2024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PowerPoint]Detailed Ind'!$A$108</c:f>
              <c:strCache>
                <c:ptCount val="1"/>
                <c:pt idx="0">
                  <c:v>Leisure and Hospitality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2.0665017623571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12-458E-8B48-C6444F398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Ind'!$B$107:$G$107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45567</c:v>
                </c:pt>
              </c:numCache>
            </c:numRef>
          </c:cat>
          <c:val>
            <c:numRef>
              <c:f>'[Chart in Microsoft PowerPoint]Detailed Ind'!$B$108:$G$108</c:f>
              <c:numCache>
                <c:formatCode>#,###,###,##0</c:formatCode>
                <c:ptCount val="6"/>
                <c:pt idx="0">
                  <c:v>3400</c:v>
                </c:pt>
                <c:pt idx="1">
                  <c:v>-25100</c:v>
                </c:pt>
                <c:pt idx="2">
                  <c:v>17600</c:v>
                </c:pt>
                <c:pt idx="3">
                  <c:v>9000</c:v>
                </c:pt>
                <c:pt idx="4">
                  <c:v>2600</c:v>
                </c:pt>
                <c:pt idx="5">
                  <c:v>-900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2-458E-8B48-C6444F39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490143"/>
        <c:axId val="166785679"/>
      </c:barChart>
      <c:catAx>
        <c:axId val="45249014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85679"/>
        <c:crosses val="autoZero"/>
        <c:auto val="0"/>
        <c:lblAlgn val="ctr"/>
        <c:lblOffset val="100"/>
        <c:noMultiLvlLbl val="0"/>
      </c:catAx>
      <c:valAx>
        <c:axId val="166785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452490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 Changes in the Sacramento</a:t>
            </a:r>
            <a:r>
              <a:rPr lang="en-US" baseline="0" dirty="0"/>
              <a:t> MSA Leisure and Hospitality Subsector Jobs, Oct 2019 – Oct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PowerPoint]Detailed Ind'!$A$118</c:f>
              <c:strCache>
                <c:ptCount val="1"/>
                <c:pt idx="0">
                  <c:v>Arts, Entertainment, and Recreation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342631206761604E-3"/>
                  <c:y val="3.4578711493745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D0-4011-B66F-DBF29201CF24}"/>
                </c:ext>
              </c:extLst>
            </c:dLbl>
            <c:dLbl>
              <c:idx val="2"/>
              <c:layout>
                <c:manualLayout>
                  <c:x val="-1.6685262413523208E-2"/>
                  <c:y val="1.383148459749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D0-4011-B66F-DBF29201C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Ind'!$B$117:$G$117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45567</c:v>
                </c:pt>
              </c:numCache>
            </c:numRef>
          </c:cat>
          <c:val>
            <c:numRef>
              <c:f>'[Chart in Microsoft PowerPoint]Detailed Ind'!$B$118:$G$118</c:f>
              <c:numCache>
                <c:formatCode>#,###,###,##0</c:formatCode>
                <c:ptCount val="6"/>
                <c:pt idx="0">
                  <c:v>1000</c:v>
                </c:pt>
                <c:pt idx="1">
                  <c:v>-6000</c:v>
                </c:pt>
                <c:pt idx="2">
                  <c:v>3900</c:v>
                </c:pt>
                <c:pt idx="3">
                  <c:v>4200</c:v>
                </c:pt>
                <c:pt idx="4">
                  <c:v>1400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0-4011-B66F-DBF29201CF24}"/>
            </c:ext>
          </c:extLst>
        </c:ser>
        <c:ser>
          <c:idx val="1"/>
          <c:order val="1"/>
          <c:tx>
            <c:strRef>
              <c:f>'[Chart in Microsoft PowerPoint]Detailed Ind'!$A$119</c:f>
              <c:strCache>
                <c:ptCount val="1"/>
                <c:pt idx="0">
                  <c:v>Accommodation and Food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32593838999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D0-4011-B66F-DBF29201CF24}"/>
                </c:ext>
              </c:extLst>
            </c:dLbl>
            <c:dLbl>
              <c:idx val="3"/>
              <c:layout>
                <c:manualLayout>
                  <c:x val="-7.6473235969967059E-17"/>
                  <c:y val="-6.915742298749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D0-4011-B66F-DBF29201CF24}"/>
                </c:ext>
              </c:extLst>
            </c:dLbl>
            <c:dLbl>
              <c:idx val="4"/>
              <c:layout>
                <c:manualLayout>
                  <c:x val="0"/>
                  <c:y val="-6.569955183811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D0-4011-B66F-DBF29201C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PowerPoint]Detailed Ind'!$B$117:$G$117</c:f>
              <c:numCache>
                <c:formatCode>[$-409]mmm\-yy;@</c:formatCode>
                <c:ptCount val="6"/>
                <c:pt idx="0">
                  <c:v>43757</c:v>
                </c:pt>
                <c:pt idx="1">
                  <c:v>44124</c:v>
                </c:pt>
                <c:pt idx="2">
                  <c:v>44470</c:v>
                </c:pt>
                <c:pt idx="3">
                  <c:v>44835</c:v>
                </c:pt>
                <c:pt idx="4">
                  <c:v>45200</c:v>
                </c:pt>
                <c:pt idx="5">
                  <c:v>45567</c:v>
                </c:pt>
              </c:numCache>
            </c:numRef>
          </c:cat>
          <c:val>
            <c:numRef>
              <c:f>'[Chart in Microsoft PowerPoint]Detailed Ind'!$B$119:$G$119</c:f>
              <c:numCache>
                <c:formatCode>#,###,###,##0</c:formatCode>
                <c:ptCount val="6"/>
                <c:pt idx="0">
                  <c:v>2400</c:v>
                </c:pt>
                <c:pt idx="1">
                  <c:v>-19100</c:v>
                </c:pt>
                <c:pt idx="2">
                  <c:v>13700</c:v>
                </c:pt>
                <c:pt idx="3">
                  <c:v>4800</c:v>
                </c:pt>
                <c:pt idx="4">
                  <c:v>1200</c:v>
                </c:pt>
                <c:pt idx="5">
                  <c:v>-1600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0-4011-B66F-DBF29201C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367519"/>
        <c:axId val="55478463"/>
      </c:barChart>
      <c:catAx>
        <c:axId val="432367519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8463"/>
        <c:crosses val="autoZero"/>
        <c:auto val="0"/>
        <c:lblAlgn val="ctr"/>
        <c:lblOffset val="100"/>
        <c:noMultiLvlLbl val="0"/>
      </c:catAx>
      <c:valAx>
        <c:axId val="554784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###,##0" sourceLinked="1"/>
        <c:majorTickMark val="none"/>
        <c:minorTickMark val="none"/>
        <c:tickLblPos val="nextTo"/>
        <c:crossAx val="43236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7780360854929E-2"/>
          <c:y val="0.83285358774552243"/>
          <c:w val="0.91350120196294882"/>
          <c:h val="0.15331492765697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766C-2CF1-4019-96DD-F32145D5FC5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FB494-5B3D-4429-BDD0-9337C7587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4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7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3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3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FB494-5B3D-4429-BDD0-9337C7587F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200" y="1109133"/>
            <a:ext cx="10769600" cy="183726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500"/>
              </a:lnSpc>
              <a:defRPr sz="7200" spc="10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3520866"/>
            <a:ext cx="10769600" cy="1441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 spc="100" baseline="0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 descr="Rectangle header."/>
          <p:cNvSpPr/>
          <p:nvPr userDrawn="1"/>
        </p:nvSpPr>
        <p:spPr>
          <a:xfrm>
            <a:off x="0" y="-1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locks Content, Soli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845800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09759"/>
            <a:ext cx="515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100" baseline="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736600" y="2526773"/>
            <a:ext cx="5156200" cy="3201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80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1" y="1798646"/>
            <a:ext cx="528319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100" baseline="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6299200" y="2526773"/>
            <a:ext cx="5283200" cy="3201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80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Rectangle 12" descr="Rectangle header."/>
          <p:cNvSpPr/>
          <p:nvPr userDrawn="1"/>
        </p:nvSpPr>
        <p:spPr>
          <a:xfrm>
            <a:off x="0" y="-42334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381000"/>
            <a:ext cx="8686799" cy="1143000"/>
          </a:xfrm>
        </p:spPr>
        <p:txBody>
          <a:bodyPr/>
          <a:lstStyle>
            <a:lvl1pPr>
              <a:defRPr kern="3000" spc="150" baseline="0">
                <a:solidFill>
                  <a:srgbClr val="00587C"/>
                </a:solidFill>
              </a:defRPr>
            </a:lvl1pPr>
          </a:lstStyle>
          <a:p>
            <a:r>
              <a:rPr lang="en-US" dirty="0"/>
              <a:t>Break</a:t>
            </a:r>
          </a:p>
        </p:txBody>
      </p:sp>
      <p:sp>
        <p:nvSpPr>
          <p:cNvPr id="3" name="Rectangle 2" descr="Rectangle sidebar."/>
          <p:cNvSpPr/>
          <p:nvPr userDrawn="1"/>
        </p:nvSpPr>
        <p:spPr>
          <a:xfrm>
            <a:off x="0" y="-8467"/>
            <a:ext cx="2455333" cy="6858000"/>
          </a:xfrm>
          <a:prstGeom prst="rect">
            <a:avLst/>
          </a:prstGeom>
          <a:solidFill>
            <a:srgbClr val="00587C"/>
          </a:solidFill>
          <a:ln>
            <a:solidFill>
              <a:srgbClr val="00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87C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895600" y="1905000"/>
            <a:ext cx="8755063" cy="3771181"/>
          </a:xfrm>
          <a:prstGeom prst="rect">
            <a:avLst/>
          </a:prstGeom>
        </p:spPr>
        <p:txBody>
          <a:bodyPr/>
          <a:lstStyle>
            <a:lvl1pPr>
              <a:defRPr kern="3000" spc="150" baseline="0">
                <a:solidFill>
                  <a:srgbClr val="00587C"/>
                </a:solidFill>
                <a:latin typeface="+mj-lt"/>
              </a:defRPr>
            </a:lvl1pPr>
            <a:lvl2pPr>
              <a:defRPr sz="2400" spc="100" baseline="0">
                <a:solidFill>
                  <a:srgbClr val="00587C"/>
                </a:solidFill>
                <a:latin typeface="+mj-lt"/>
              </a:defRPr>
            </a:lvl2pPr>
            <a:lvl3pPr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>
              <a:defRPr sz="1800" spc="100" baseline="0">
                <a:solidFill>
                  <a:srgbClr val="00587C"/>
                </a:solidFill>
                <a:latin typeface="+mj-lt"/>
              </a:defRPr>
            </a:lvl4pPr>
            <a:lvl5pPr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074738" y="1800226"/>
            <a:ext cx="10507662" cy="3910462"/>
          </a:xfrm>
          <a:prstGeom prst="rect">
            <a:avLst/>
          </a:prstGeom>
        </p:spPr>
        <p:txBody>
          <a:bodyPr/>
          <a:lstStyle>
            <a:lvl1pPr>
              <a:defRPr sz="2400" spc="100" baseline="0">
                <a:solidFill>
                  <a:srgbClr val="00587C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1074738" y="1803400"/>
            <a:ext cx="10507662" cy="385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,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4738" y="1785939"/>
            <a:ext cx="10507662" cy="395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87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58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732866"/>
            <a:ext cx="8221134" cy="634471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7933" y="545042"/>
            <a:ext cx="822113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933" y="5440362"/>
            <a:ext cx="8221134" cy="78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52" y="5640657"/>
            <a:ext cx="1824222" cy="988759"/>
          </a:xfrm>
          <a:prstGeom prst="rect">
            <a:avLst/>
          </a:prstGeom>
        </p:spPr>
      </p:pic>
      <p:sp>
        <p:nvSpPr>
          <p:cNvPr id="7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383943" y="6026250"/>
            <a:ext cx="563382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963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770" y="2565400"/>
            <a:ext cx="1049708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/EE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 header."/>
          <p:cNvSpPr/>
          <p:nvPr userDrawn="1"/>
        </p:nvSpPr>
        <p:spPr>
          <a:xfrm>
            <a:off x="0" y="0"/>
            <a:ext cx="12192000" cy="82126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73100" y="2845751"/>
            <a:ext cx="10845800" cy="1427146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sz="4400"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pPr>
              <a:lnSpc>
                <a:spcPct val="118000"/>
              </a:lnSpc>
            </a:pPr>
            <a:r>
              <a:rPr lang="en-US" sz="2400" spc="100" dirty="0">
                <a:solidFill>
                  <a:srgbClr val="00587C"/>
                </a:solidFill>
                <a:latin typeface="+mj-lt"/>
              </a:rPr>
              <a:t>The EDD is an equal opportunity employer/program. Auxiliary </a:t>
            </a:r>
            <a:br>
              <a:rPr lang="en-US" sz="2400" spc="100" dirty="0">
                <a:solidFill>
                  <a:srgbClr val="00587C"/>
                </a:solidFill>
                <a:latin typeface="+mj-lt"/>
              </a:rPr>
            </a:br>
            <a:r>
              <a:rPr lang="en-US" sz="2400" spc="100" dirty="0">
                <a:solidFill>
                  <a:srgbClr val="00587C"/>
                </a:solidFill>
                <a:latin typeface="+mj-lt"/>
              </a:rPr>
              <a:t>aids and services are available upon request to individuals with disabilities. 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 background."/>
          <p:cNvSpPr/>
          <p:nvPr userDrawn="1"/>
        </p:nvSpPr>
        <p:spPr>
          <a:xfrm>
            <a:off x="0" y="-42334"/>
            <a:ext cx="12192000" cy="69003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39" y="195209"/>
            <a:ext cx="10828962" cy="9863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52" y="5640657"/>
            <a:ext cx="1824222" cy="9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6600" y="1647825"/>
            <a:ext cx="10845800" cy="4029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587C"/>
                </a:solidFill>
              </a:defRPr>
            </a:lvl1pPr>
            <a:lvl2pPr>
              <a:defRPr>
                <a:solidFill>
                  <a:srgbClr val="00587C"/>
                </a:solidFill>
              </a:defRPr>
            </a:lvl2pPr>
            <a:lvl3pPr>
              <a:defRPr>
                <a:solidFill>
                  <a:srgbClr val="00587C"/>
                </a:solidFill>
              </a:defRPr>
            </a:lvl3pPr>
            <a:lvl4pPr>
              <a:defRPr>
                <a:solidFill>
                  <a:srgbClr val="00587C"/>
                </a:solidFill>
              </a:defRPr>
            </a:lvl4pPr>
            <a:lvl5pPr>
              <a:defRPr>
                <a:solidFill>
                  <a:srgbClr val="00587C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6600" y="1647825"/>
            <a:ext cx="10845800" cy="4029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587C"/>
                </a:solidFill>
              </a:defRPr>
            </a:lvl1pPr>
            <a:lvl2pPr>
              <a:defRPr>
                <a:solidFill>
                  <a:srgbClr val="00587C"/>
                </a:solidFill>
              </a:defRPr>
            </a:lvl2pPr>
            <a:lvl3pPr>
              <a:defRPr>
                <a:solidFill>
                  <a:srgbClr val="00587C"/>
                </a:solidFill>
              </a:defRPr>
            </a:lvl3pPr>
            <a:lvl4pPr>
              <a:defRPr>
                <a:solidFill>
                  <a:srgbClr val="00587C"/>
                </a:solidFill>
              </a:defRPr>
            </a:lvl4pPr>
            <a:lvl5pPr>
              <a:defRPr>
                <a:solidFill>
                  <a:srgbClr val="00587C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5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kern="3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ullet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66" y="660400"/>
            <a:ext cx="10507133" cy="863600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chemeClr val="bg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 descr="This is a rectangle sidebar."/>
          <p:cNvSpPr/>
          <p:nvPr userDrawn="1"/>
        </p:nvSpPr>
        <p:spPr>
          <a:xfrm>
            <a:off x="0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74738" y="1812925"/>
            <a:ext cx="10507661" cy="3889135"/>
          </a:xfrm>
          <a:prstGeom prst="rect">
            <a:avLst/>
          </a:prstGeom>
        </p:spPr>
        <p:txBody>
          <a:bodyPr/>
          <a:lstStyle>
            <a:lvl1pPr>
              <a:defRPr spc="100" baseline="0">
                <a:solidFill>
                  <a:srgbClr val="00587C"/>
                </a:solidFill>
              </a:defRPr>
            </a:lvl1pPr>
            <a:lvl2pPr>
              <a:defRPr spc="100" baseline="0">
                <a:solidFill>
                  <a:srgbClr val="00587C"/>
                </a:solidFill>
              </a:defRPr>
            </a:lvl2pPr>
            <a:lvl3pPr>
              <a:defRPr spc="100" baseline="0">
                <a:solidFill>
                  <a:srgbClr val="00587C"/>
                </a:solidFill>
              </a:defRPr>
            </a:lvl3pPr>
            <a:lvl4pPr>
              <a:defRPr spc="100" baseline="0">
                <a:solidFill>
                  <a:srgbClr val="00587C"/>
                </a:solidFill>
              </a:defRPr>
            </a:lvl4pPr>
            <a:lvl5pPr>
              <a:defRPr spc="100" baseline="0">
                <a:solidFill>
                  <a:srgbClr val="00587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Mixed Numbered Li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  <a:defRPr sz="2400" spc="100" baseline="0">
                <a:solidFill>
                  <a:srgbClr val="00587C"/>
                </a:solidFill>
                <a:latin typeface="+mj-lt"/>
              </a:defRPr>
            </a:lvl1pPr>
            <a:lvl2pPr marL="971550" indent="-514350">
              <a:lnSpc>
                <a:spcPts val="2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2pPr>
            <a:lvl3pPr marL="1371600" indent="-457200">
              <a:lnSpc>
                <a:spcPts val="24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3pPr>
            <a:lvl4pPr marL="1828800" indent="-457200">
              <a:lnSpc>
                <a:spcPts val="2000"/>
              </a:lnSpc>
              <a:buFont typeface="Wingdings" pitchFamily="2" charset="2"/>
              <a:buChar char="§"/>
              <a:defRPr>
                <a:solidFill>
                  <a:srgbClr val="00587C"/>
                </a:solidFill>
                <a:latin typeface="+mj-lt"/>
              </a:defRPr>
            </a:lvl4pPr>
            <a:lvl5pPr marL="2286000" indent="-457200">
              <a:lnSpc>
                <a:spcPts val="2000"/>
              </a:lnSpc>
              <a:buFont typeface="Arial" pitchFamily="34" charset="0"/>
              <a:buChar char="•"/>
              <a:defRPr>
                <a:solidFill>
                  <a:srgbClr val="00587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 descr="This is a rectangle sidebar."/>
          <p:cNvSpPr/>
          <p:nvPr userDrawn="1"/>
        </p:nvSpPr>
        <p:spPr>
          <a:xfrm>
            <a:off x="11455401" y="0"/>
            <a:ext cx="736599" cy="6858000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168467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7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, Solid Rgi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99" y="795867"/>
            <a:ext cx="3884085" cy="76147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algn="l">
              <a:defRPr sz="2400" b="0" spc="100">
                <a:solidFill>
                  <a:srgbClr val="00587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9" y="1557339"/>
            <a:ext cx="3884086" cy="4127469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400" spc="100">
                <a:solidFill>
                  <a:srgbClr val="00587C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 descr="Rectangle background."/>
          <p:cNvSpPr>
            <a:spLocks noGrp="1"/>
          </p:cNvSpPr>
          <p:nvPr>
            <p:ph idx="1" hasCustomPrompt="1"/>
          </p:nvPr>
        </p:nvSpPr>
        <p:spPr>
          <a:xfrm>
            <a:off x="4978400" y="795867"/>
            <a:ext cx="6604000" cy="4888941"/>
          </a:xfrm>
          <a:prstGeom prst="rect">
            <a:avLst/>
          </a:prstGeom>
          <a:solidFill>
            <a:srgbClr val="00587C"/>
          </a:solidFill>
        </p:spPr>
        <p:txBody>
          <a:bodyPr>
            <a:normAutofit/>
          </a:bodyPr>
          <a:lstStyle>
            <a:lvl1pPr>
              <a:lnSpc>
                <a:spcPts val="3200"/>
              </a:lnSpc>
              <a:defRPr sz="2400" spc="100" baseline="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ts val="2800"/>
              </a:lnSpc>
              <a:buFont typeface="Calibri" pitchFamily="34" charset="0"/>
              <a:buChar char="–"/>
              <a:defRPr sz="1800" spc="100">
                <a:solidFill>
                  <a:schemeClr val="tx2"/>
                </a:solidFill>
                <a:latin typeface="+mj-lt"/>
              </a:defRPr>
            </a:lvl2pPr>
            <a:lvl3pPr marL="1143000" indent="-228600">
              <a:lnSpc>
                <a:spcPts val="2400"/>
              </a:lnSpc>
              <a:buFont typeface="Wingdings" pitchFamily="2" charset="2"/>
              <a:buChar char="§"/>
              <a:defRPr sz="1800" spc="100">
                <a:solidFill>
                  <a:schemeClr val="tx2"/>
                </a:solidFill>
                <a:latin typeface="+mj-lt"/>
              </a:defRPr>
            </a:lvl3pPr>
            <a:lvl4pPr>
              <a:lnSpc>
                <a:spcPts val="2000"/>
              </a:lnSpc>
              <a:defRPr sz="1600" spc="100">
                <a:solidFill>
                  <a:schemeClr val="tx2"/>
                </a:solidFill>
                <a:latin typeface="+mj-lt"/>
              </a:defRPr>
            </a:lvl4pPr>
            <a:lvl5pPr marL="2057400" indent="-228600">
              <a:lnSpc>
                <a:spcPts val="2000"/>
              </a:lnSpc>
              <a:buFont typeface="Calibri" pitchFamily="34" charset="0"/>
              <a:buChar char="–"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Enter text or place an image inside this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 Content,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ctangle background."/>
          <p:cNvSpPr>
            <a:spLocks noGrp="1"/>
          </p:cNvSpPr>
          <p:nvPr>
            <p:ph sz="half" idx="1" hasCustomPrompt="1"/>
          </p:nvPr>
        </p:nvSpPr>
        <p:spPr>
          <a:xfrm>
            <a:off x="736599" y="1803404"/>
            <a:ext cx="5368925" cy="3924536"/>
          </a:xfrm>
          <a:prstGeom prst="rect">
            <a:avLst/>
          </a:prstGeom>
          <a:solidFill>
            <a:srgbClr val="00587C"/>
          </a:solidFill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000"/>
              </a:spcBef>
              <a:defRPr sz="3200" spc="100" baseline="0">
                <a:solidFill>
                  <a:schemeClr val="tx2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2400" spc="100" baseline="0">
                <a:solidFill>
                  <a:schemeClr val="tx2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chemeClr val="tx2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 spc="100" baseline="0">
                <a:solidFill>
                  <a:schemeClr val="tx2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600" spc="100" baseline="0">
                <a:solidFill>
                  <a:schemeClr val="tx2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Sub-headline</a:t>
            </a:r>
          </a:p>
          <a:p>
            <a:pPr lvl="1"/>
            <a:r>
              <a:rPr lang="en-US" dirty="0"/>
              <a:t>Next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299200" y="1803405"/>
            <a:ext cx="5283200" cy="39245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000"/>
              </a:spcBef>
              <a:defRPr sz="3200" spc="100" baseline="0">
                <a:solidFill>
                  <a:srgbClr val="00587C"/>
                </a:solidFill>
                <a:latin typeface="+mj-lt"/>
              </a:defRPr>
            </a:lvl1pPr>
            <a:lvl2pPr marL="742950" indent="-285750">
              <a:lnSpc>
                <a:spcPts val="2400"/>
              </a:lnSpc>
              <a:buFont typeface="Calibri" pitchFamily="34" charset="0"/>
              <a:buChar char="–"/>
              <a:defRPr sz="2400" spc="100" baseline="0">
                <a:solidFill>
                  <a:srgbClr val="00587C"/>
                </a:solidFill>
                <a:latin typeface="+mj-lt"/>
              </a:defRPr>
            </a:lvl2pPr>
            <a:lvl3pPr marL="1143000" indent="-228600">
              <a:lnSpc>
                <a:spcPts val="2000"/>
              </a:lnSpc>
              <a:buFont typeface="Wingdings" pitchFamily="2" charset="2"/>
              <a:buChar char="§"/>
              <a:defRPr sz="1800" spc="100" baseline="0">
                <a:solidFill>
                  <a:srgbClr val="00587C"/>
                </a:solidFill>
                <a:latin typeface="+mj-lt"/>
              </a:defRPr>
            </a:lvl3pPr>
            <a:lvl4pPr marL="1600200" indent="-228600">
              <a:lnSpc>
                <a:spcPts val="1800"/>
              </a:lnSpc>
              <a:buFont typeface="Arial" pitchFamily="34" charset="0"/>
              <a:buChar char="•"/>
              <a:defRPr sz="1800" spc="100" baseline="0">
                <a:solidFill>
                  <a:srgbClr val="00587C"/>
                </a:solidFill>
                <a:latin typeface="+mj-lt"/>
              </a:defRPr>
            </a:lvl4pPr>
            <a:lvl5pPr marL="2057400" indent="-228600">
              <a:lnSpc>
                <a:spcPts val="1800"/>
              </a:lnSpc>
              <a:buFont typeface="Calibri" pitchFamily="34" charset="0"/>
              <a:buChar char="–"/>
              <a:defRPr sz="1600" spc="100" baseline="0">
                <a:solidFill>
                  <a:srgbClr val="00587C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Sub-headline</a:t>
            </a:r>
          </a:p>
          <a:p>
            <a:pPr lvl="1"/>
            <a:r>
              <a:rPr lang="en-US" dirty="0"/>
              <a:t>Next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36600" y="812800"/>
            <a:ext cx="10845800" cy="908594"/>
          </a:xfrm>
          <a:prstGeom prst="rect">
            <a:avLst/>
          </a:prstGeom>
        </p:spPr>
        <p:txBody>
          <a:bodyPr/>
          <a:lstStyle>
            <a:lvl1pPr algn="l">
              <a:lnSpc>
                <a:spcPts val="4500"/>
              </a:lnSpc>
              <a:defRPr kern="3000" spc="150" baseline="0">
                <a:solidFill>
                  <a:srgbClr val="00587C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6" name="logo" descr="This is an image of the State of California Employment Development Department logo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80" y="5826510"/>
            <a:ext cx="1739387" cy="6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736600" y="381000"/>
            <a:ext cx="1084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4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79" r:id="rId3"/>
    <p:sldLayoutId id="2147483680" r:id="rId4"/>
    <p:sldLayoutId id="2147483674" r:id="rId5"/>
    <p:sldLayoutId id="2147483662" r:id="rId6"/>
    <p:sldLayoutId id="2147483663" r:id="rId7"/>
    <p:sldLayoutId id="2147483667" r:id="rId8"/>
    <p:sldLayoutId id="2147483664" r:id="rId9"/>
    <p:sldLayoutId id="2147483665" r:id="rId10"/>
    <p:sldLayoutId id="2147483673" r:id="rId11"/>
    <p:sldLayoutId id="2147483676" r:id="rId12"/>
    <p:sldLayoutId id="2147483685" r:id="rId13"/>
    <p:sldLayoutId id="2147483666" r:id="rId14"/>
    <p:sldLayoutId id="2147483686" r:id="rId15"/>
    <p:sldLayoutId id="2147483682" r:id="rId16"/>
    <p:sldLayoutId id="2147483683" r:id="rId17"/>
    <p:sldLayoutId id="2147483669" r:id="rId18"/>
    <p:sldLayoutId id="214748368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u="none" kern="1200" spc="-150">
          <a:solidFill>
            <a:srgbClr val="00587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ara.Welch@edd.ca.gov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635" y="5119383"/>
            <a:ext cx="7724302" cy="14650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Cara Welch, Researcher</a:t>
            </a:r>
          </a:p>
          <a:p>
            <a:pPr>
              <a:lnSpc>
                <a:spcPct val="100000"/>
              </a:lnSpc>
            </a:pPr>
            <a:r>
              <a:rPr lang="en-US" dirty="0"/>
              <a:t>EDD, Labor Market Information Division </a:t>
            </a:r>
          </a:p>
          <a:p>
            <a:pPr>
              <a:lnSpc>
                <a:spcPct val="100000"/>
              </a:lnSpc>
            </a:pPr>
            <a:r>
              <a:rPr lang="en-US" dirty="0"/>
              <a:t>November 21,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CF780B-6109-74BF-6F28-7E1AC82C7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LMI Update</a:t>
            </a:r>
          </a:p>
        </p:txBody>
      </p:sp>
    </p:spTree>
    <p:extLst>
      <p:ext uri="{BB962C8B-B14F-4D97-AF65-F5344CB8AC3E}">
        <p14:creationId xmlns:p14="http://schemas.microsoft.com/office/powerpoint/2010/main" val="234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67EB-1592-CF53-E26F-A1441376F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847" y="948265"/>
            <a:ext cx="10850306" cy="59128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Government added 6,000 jobs compared to last October with gains in Local and State Government.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AB5A9-1C18-7668-9A3E-2E1B0BE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65169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32905B-4A5F-F347-859A-A173BAFD3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829875"/>
              </p:ext>
            </p:extLst>
          </p:nvPr>
        </p:nvGraphicFramePr>
        <p:xfrm>
          <a:off x="673099" y="1685925"/>
          <a:ext cx="4783803" cy="402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D40643-C33F-D03C-03CE-E0F51EFF4AED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CBD7AD-B9FB-59A4-360B-6F93F757B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719254"/>
              </p:ext>
            </p:extLst>
          </p:nvPr>
        </p:nvGraphicFramePr>
        <p:xfrm>
          <a:off x="5615608" y="1685925"/>
          <a:ext cx="5973417" cy="402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44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2" name="Content Placeholder"/>
          <p:cNvSpPr>
            <a:spLocks noGrp="1"/>
          </p:cNvSpPr>
          <p:nvPr>
            <p:ph idx="1"/>
          </p:nvPr>
        </p:nvSpPr>
        <p:spPr>
          <a:xfrm>
            <a:off x="736600" y="1803400"/>
            <a:ext cx="10168467" cy="3915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Cara Welch, Labor Market Researcher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Cara.Welch@edd.ca.gov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916-530-1700</a:t>
            </a:r>
          </a:p>
        </p:txBody>
      </p:sp>
    </p:spTree>
    <p:extLst>
      <p:ext uri="{BB962C8B-B14F-4D97-AF65-F5344CB8AC3E}">
        <p14:creationId xmlns:p14="http://schemas.microsoft.com/office/powerpoint/2010/main" val="26289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spc="0" dirty="0"/>
              <a:t>The EDD is an equal opportunity employer/program. Auxiliary aids and services are available upon request to individuals with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54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A26F80-F2E0-45EA-A353-5EAE272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30" y="117777"/>
            <a:ext cx="10456807" cy="894945"/>
          </a:xfrm>
        </p:spPr>
        <p:txBody>
          <a:bodyPr>
            <a:normAutofit/>
          </a:bodyPr>
          <a:lstStyle/>
          <a:p>
            <a:r>
              <a:rPr lang="en-US" sz="3600" dirty="0"/>
              <a:t>Golden Sierra Unemployment Rate Trend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DEA4F-4F38-0F34-1417-684C5F6850AE}"/>
              </a:ext>
            </a:extLst>
          </p:cNvPr>
          <p:cNvSpPr txBox="1"/>
          <p:nvPr/>
        </p:nvSpPr>
        <p:spPr>
          <a:xfrm>
            <a:off x="391329" y="6151156"/>
            <a:ext cx="8595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Local Area Unemployment Statistics</a:t>
            </a:r>
            <a:endParaRPr lang="en-US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03CF01-A9BF-257B-7B4E-BBE56715E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50843"/>
              </p:ext>
            </p:extLst>
          </p:nvPr>
        </p:nvGraphicFramePr>
        <p:xfrm>
          <a:off x="559021" y="1012722"/>
          <a:ext cx="10600498" cy="47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1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A26F80-F2E0-45EA-A353-5EAE272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29183"/>
            <a:ext cx="10456807" cy="894945"/>
          </a:xfrm>
        </p:spPr>
        <p:txBody>
          <a:bodyPr>
            <a:normAutofit/>
          </a:bodyPr>
          <a:lstStyle/>
          <a:p>
            <a:r>
              <a:rPr lang="en-US" sz="3600" dirty="0"/>
              <a:t>Job Growth in the Sacramento MSA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FAA6C-E4BF-0C08-D27F-376527635EB0}"/>
              </a:ext>
            </a:extLst>
          </p:cNvPr>
          <p:cNvSpPr txBox="1"/>
          <p:nvPr/>
        </p:nvSpPr>
        <p:spPr>
          <a:xfrm>
            <a:off x="535021" y="924128"/>
            <a:ext cx="996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pace of year-over job growth in the Sacramento MSA has slowed over the course of the expansion, falling below pre-pandemic levels.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14F70F-5959-3448-9693-173FA15DA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15421"/>
              </p:ext>
            </p:extLst>
          </p:nvPr>
        </p:nvGraphicFramePr>
        <p:xfrm>
          <a:off x="741137" y="1819073"/>
          <a:ext cx="10456807" cy="396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2DEA4F-4F38-0F34-1417-684C5F6850AE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1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FAE584-7A31-320D-3E1C-AED259F2C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597163"/>
              </p:ext>
            </p:extLst>
          </p:nvPr>
        </p:nvGraphicFramePr>
        <p:xfrm>
          <a:off x="550425" y="1163548"/>
          <a:ext cx="10529834" cy="453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FA067D-9126-BB56-737E-D44F8F3C5EF1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57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200" dirty="0"/>
              <a:t>The Sacramento MSA Industry Employment 2019-2024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54468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34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8B28D0-BE8E-63CA-9F2E-EC1DE772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3" y="165243"/>
            <a:ext cx="11650894" cy="800100"/>
          </a:xfrm>
        </p:spPr>
        <p:txBody>
          <a:bodyPr>
            <a:noAutofit/>
          </a:bodyPr>
          <a:lstStyle/>
          <a:p>
            <a:r>
              <a:rPr lang="en-US" sz="3200" dirty="0"/>
              <a:t>The Sacramento MSA Year-Over Industry Employment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01779E-F40E-9CCC-2B9F-DDE07A8C9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075606"/>
              </p:ext>
            </p:extLst>
          </p:nvPr>
        </p:nvGraphicFramePr>
        <p:xfrm>
          <a:off x="668740" y="965342"/>
          <a:ext cx="10727141" cy="480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89D72D-EAAE-42B2-03A2-C935AF182100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82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67EB-1592-CF53-E26F-A1441376F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0" y="1003055"/>
            <a:ext cx="10845800" cy="59128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Construction declined when comparing October 2023 to October 2024. Employment declines of 1,200 in Specialty Trade Contractors and 400 in Construction of Buildings. Other declines exist in confidential subsectors.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AB5A9-1C18-7668-9A3E-2E1B0BE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65169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9479E6-BA79-D564-F1F7-88454D321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83982"/>
              </p:ext>
            </p:extLst>
          </p:nvPr>
        </p:nvGraphicFramePr>
        <p:xfrm>
          <a:off x="362531" y="2021746"/>
          <a:ext cx="5081923" cy="370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2BBECE-2404-FCC4-A412-CEB2AE8E6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672196"/>
              </p:ext>
            </p:extLst>
          </p:nvPr>
        </p:nvGraphicFramePr>
        <p:xfrm>
          <a:off x="5595457" y="2021746"/>
          <a:ext cx="6342077" cy="36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55A401-2CD6-7692-EA27-744DC55637E8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9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967EB-1592-CF53-E26F-A1441376F0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100" y="1003055"/>
            <a:ext cx="10845800" cy="591283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Leisure and hospitality is down 900 jobs  when comparing October 2023 to October 2024. The decline occurred in the Food Services and Eating Places subsector.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FAB5A9-1C18-7668-9A3E-2E1B0BE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0"/>
            <a:ext cx="11465169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5A401-2CD6-7692-EA27-744DC55637E8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75C1A8-59DC-263B-E088-61C362287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501275"/>
              </p:ext>
            </p:extLst>
          </p:nvPr>
        </p:nvGraphicFramePr>
        <p:xfrm>
          <a:off x="362531" y="2021746"/>
          <a:ext cx="5038411" cy="368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D1D62D-F591-2075-78A5-B92DAE64A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074962"/>
              </p:ext>
            </p:extLst>
          </p:nvPr>
        </p:nvGraphicFramePr>
        <p:xfrm>
          <a:off x="5657316" y="2021746"/>
          <a:ext cx="6089206" cy="367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59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5F00-E5DB-1E76-0EC9-E20E6F4D5F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330" y="984126"/>
            <a:ext cx="11401741" cy="841196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Private Education and Health Services led the region in year-over job gains in October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A2C854-3A1F-2B36-09FC-BFE06095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38" y="72776"/>
            <a:ext cx="11599523" cy="841197"/>
          </a:xfrm>
        </p:spPr>
        <p:txBody>
          <a:bodyPr>
            <a:noAutofit/>
          </a:bodyPr>
          <a:lstStyle/>
          <a:p>
            <a:r>
              <a:rPr lang="en-US" sz="3600" dirty="0"/>
              <a:t>The Sacramento MSA Industry Employment Trends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01ABDE-0169-BE92-309F-585743B54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726344"/>
              </p:ext>
            </p:extLst>
          </p:nvPr>
        </p:nvGraphicFramePr>
        <p:xfrm>
          <a:off x="296239" y="1895475"/>
          <a:ext cx="5292711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FCC58D-1672-E92F-3232-89D40B101135}"/>
              </a:ext>
            </a:extLst>
          </p:cNvPr>
          <p:cNvSpPr txBox="1"/>
          <p:nvPr/>
        </p:nvSpPr>
        <p:spPr>
          <a:xfrm>
            <a:off x="391330" y="6151156"/>
            <a:ext cx="82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0" dirty="0">
                <a:latin typeface="Arial" panose="020B0604020202020204" pitchFamily="34" charset="0"/>
                <a:cs typeface="Arial" panose="020B0604020202020204" pitchFamily="34" charset="0"/>
              </a:rPr>
              <a:t>Source: CA Employment Development Department, Labor Market Information Division, Current Employment Statistics</a:t>
            </a:r>
            <a:endParaRPr lang="en-US" sz="12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EA26F2D-DF1D-D6DE-641C-2315A4C81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381480"/>
              </p:ext>
            </p:extLst>
          </p:nvPr>
        </p:nvGraphicFramePr>
        <p:xfrm>
          <a:off x="5862415" y="1895475"/>
          <a:ext cx="5614587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1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 EDD_Theme, Blue widescreen">
  <a:themeElements>
    <a:clrScheme name="Custom 3">
      <a:dk1>
        <a:srgbClr val="000000"/>
      </a:dk1>
      <a:lt1>
        <a:srgbClr val="00587C"/>
      </a:lt1>
      <a:dk2>
        <a:srgbClr val="FFFFFF"/>
      </a:dk2>
      <a:lt2>
        <a:srgbClr val="FFFFFF"/>
      </a:lt2>
      <a:accent1>
        <a:srgbClr val="B94700"/>
      </a:accent1>
      <a:accent2>
        <a:srgbClr val="F0B323"/>
      </a:accent2>
      <a:accent3>
        <a:srgbClr val="658D1B"/>
      </a:accent3>
      <a:accent4>
        <a:srgbClr val="703F2A"/>
      </a:accent4>
      <a:accent5>
        <a:srgbClr val="00A9E0"/>
      </a:accent5>
      <a:accent6>
        <a:srgbClr val="CF7F00"/>
      </a:accent6>
      <a:hlink>
        <a:srgbClr val="B94700"/>
      </a:hlink>
      <a:folHlink>
        <a:srgbClr val="B94700"/>
      </a:folHlink>
    </a:clrScheme>
    <a:fontScheme name="EDD 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A2CA195A26B4BAD41144B14F00155" ma:contentTypeVersion="1" ma:contentTypeDescription="Create a new document." ma:contentTypeScope="" ma:versionID="49b528e22868911c9c24821e7ecc111f">
  <xsd:schema xmlns:xsd="http://www.w3.org/2001/XMLSchema" xmlns:xs="http://www.w3.org/2001/XMLSchema" xmlns:p="http://schemas.microsoft.com/office/2006/metadata/properties" xmlns:ns2="337719bc-acd2-4d87-abb1-9535f7b24774" targetNamespace="http://schemas.microsoft.com/office/2006/metadata/properties" ma:root="true" ma:fieldsID="3326ffcd180ab8b850e2ed301f14bca5" ns2:_="">
    <xsd:import namespace="337719bc-acd2-4d87-abb1-9535f7b24774"/>
    <xsd:element name="properties">
      <xsd:complexType>
        <xsd:sequence>
          <xsd:element name="documentManagement">
            <xsd:complexType>
              <xsd:all>
                <xsd:element ref="ns2:PAB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719bc-acd2-4d87-abb1-9535f7b24774" elementFormDefault="qualified">
    <xsd:import namespace="http://schemas.microsoft.com/office/2006/documentManagement/types"/>
    <xsd:import namespace="http://schemas.microsoft.com/office/infopath/2007/PartnerControls"/>
    <xsd:element name="PAB_x0020_Type" ma:index="8" nillable="true" ma:displayName="PAB Type" ma:format="Dropdown" ma:internalName="PAB_x0020_Type">
      <xsd:simpleType>
        <xsd:restriction base="dms:Choice">
          <xsd:enumeration value="Programs"/>
          <xsd:enumeration value="Manuals &amp; Publications"/>
          <xsd:enumeration value="News and Media Info"/>
          <xsd:enumeration value="Training"/>
          <xsd:enumeration value="Resources"/>
          <xsd:enumeration value="EAC Logo"/>
          <xsd:enumeration value="EAC Ite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B_x0020_Type xmlns="337719bc-acd2-4d87-abb1-9535f7b24774" xsi:nil="true"/>
  </documentManagement>
</p:properties>
</file>

<file path=customXml/itemProps1.xml><?xml version="1.0" encoding="utf-8"?>
<ds:datastoreItem xmlns:ds="http://schemas.openxmlformats.org/officeDocument/2006/customXml" ds:itemID="{1250C541-54CE-4A73-AF32-165332B08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719bc-acd2-4d87-abb1-9535f7b24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D3C4EB-B164-4657-A049-4F93AB17C9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BC787-A0CD-4D81-A03B-128DA40A8651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37719bc-acd2-4d87-abb1-9535f7b24774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26174</TotalTime>
  <Words>640</Words>
  <Application>Microsoft Office PowerPoint</Application>
  <PresentationFormat>Widescreen</PresentationFormat>
  <Paragraphs>97</Paragraphs>
  <Slides>12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 EDD_Theme, Blue widescreen</vt:lpstr>
      <vt:lpstr>LMI Update</vt:lpstr>
      <vt:lpstr>Golden Sierra Unemployment Rate Trend</vt:lpstr>
      <vt:lpstr>Job Growth in the Sacramento MSA </vt:lpstr>
      <vt:lpstr>The Sacramento MSA Industry Employment</vt:lpstr>
      <vt:lpstr>The Sacramento MSA Industry Employment 2019-2024</vt:lpstr>
      <vt:lpstr>The Sacramento MSA Year-Over Industry Employment</vt:lpstr>
      <vt:lpstr>The Sacramento MSA Industry Employment Trends</vt:lpstr>
      <vt:lpstr>The Sacramento MSA Industry Employment Trends</vt:lpstr>
      <vt:lpstr>The Sacramento MSA Industry Employment Trends</vt:lpstr>
      <vt:lpstr>The Sacramento MSA Industry Employment Trends</vt:lpstr>
      <vt:lpstr>Thank you! </vt:lpstr>
      <vt:lpstr>The EDD is an equal opportunity employer/program. Auxiliary aids and services are available upon request to individuals with disabilities. </vt:lpstr>
    </vt:vector>
  </TitlesOfParts>
  <Company>Employment Development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Welch, Cara@EDD</dc:creator>
  <cp:lastModifiedBy>Welch, Cara@EDD</cp:lastModifiedBy>
  <cp:revision>453</cp:revision>
  <dcterms:created xsi:type="dcterms:W3CDTF">2018-06-18T18:12:23Z</dcterms:created>
  <dcterms:modified xsi:type="dcterms:W3CDTF">2024-11-21T19:24:30Z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0x0101001ECA2CA195A26B4BAD41144B14F00155</vt:lpwstr>
  </property>
</Properties>
</file>