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4"/>
  </p:sldMasterIdLst>
  <p:notesMasterIdLst>
    <p:notesMasterId r:id="rId13"/>
  </p:notesMasterIdLst>
  <p:handoutMasterIdLst>
    <p:handoutMasterId r:id="rId14"/>
  </p:handoutMasterIdLst>
  <p:sldIdLst>
    <p:sldId id="256" r:id="rId5"/>
    <p:sldId id="289" r:id="rId6"/>
    <p:sldId id="301" r:id="rId7"/>
    <p:sldId id="302" r:id="rId8"/>
    <p:sldId id="303" r:id="rId9"/>
    <p:sldId id="304" r:id="rId10"/>
    <p:sldId id="299" r:id="rId11"/>
    <p:sldId id="296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0066FF"/>
    <a:srgbClr val="006699"/>
    <a:srgbClr val="00FF00"/>
    <a:srgbClr val="FF6600"/>
    <a:srgbClr val="0099CC"/>
    <a:srgbClr val="009BD2"/>
    <a:srgbClr val="99CCFF"/>
    <a:srgbClr val="0099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24" autoAdjust="0"/>
    <p:restoredTop sz="70811" autoAdjust="0"/>
  </p:normalViewPr>
  <p:slideViewPr>
    <p:cSldViewPr>
      <p:cViewPr varScale="1">
        <p:scale>
          <a:sx n="84" d="100"/>
          <a:sy n="84" d="100"/>
        </p:scale>
        <p:origin x="2584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3772" y="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7"/>
              <c:layout>
                <c:manualLayout>
                  <c:x val="-2.2988505747126436E-2"/>
                  <c:y val="-5.7142857142857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1494252873563218E-2"/>
                  <c:y val="-3.4285714285714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1"/>
              <c:layout>
                <c:manualLayout>
                  <c:x val="-2.7298850574712645E-2"/>
                  <c:y val="-4.95238095238095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3"/>
              <c:layout>
                <c:manualLayout>
                  <c:x val="-3.2886353949346074E-2"/>
                  <c:y val="-5.4064953780568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Sheet1!$A$1:$A$114</c:f>
              <c:numCache>
                <c:formatCode>m/d/yyyy</c:formatCode>
                <c:ptCount val="114"/>
                <c:pt idx="0">
                  <c:v>43834</c:v>
                </c:pt>
                <c:pt idx="1">
                  <c:v>43841</c:v>
                </c:pt>
                <c:pt idx="2">
                  <c:v>43848</c:v>
                </c:pt>
                <c:pt idx="3">
                  <c:v>43855</c:v>
                </c:pt>
                <c:pt idx="4">
                  <c:v>43862</c:v>
                </c:pt>
                <c:pt idx="5">
                  <c:v>43869</c:v>
                </c:pt>
                <c:pt idx="6">
                  <c:v>43876</c:v>
                </c:pt>
                <c:pt idx="7">
                  <c:v>43883</c:v>
                </c:pt>
                <c:pt idx="8">
                  <c:v>43890</c:v>
                </c:pt>
                <c:pt idx="9">
                  <c:v>43897</c:v>
                </c:pt>
                <c:pt idx="10">
                  <c:v>43904</c:v>
                </c:pt>
                <c:pt idx="11">
                  <c:v>43911</c:v>
                </c:pt>
                <c:pt idx="12">
                  <c:v>43918</c:v>
                </c:pt>
                <c:pt idx="13">
                  <c:v>43925</c:v>
                </c:pt>
                <c:pt idx="14">
                  <c:v>43932</c:v>
                </c:pt>
                <c:pt idx="15">
                  <c:v>43939</c:v>
                </c:pt>
                <c:pt idx="16">
                  <c:v>43946</c:v>
                </c:pt>
                <c:pt idx="17">
                  <c:v>43953</c:v>
                </c:pt>
                <c:pt idx="18">
                  <c:v>43960</c:v>
                </c:pt>
                <c:pt idx="19">
                  <c:v>43967</c:v>
                </c:pt>
                <c:pt idx="20">
                  <c:v>43974</c:v>
                </c:pt>
                <c:pt idx="21">
                  <c:v>43981</c:v>
                </c:pt>
                <c:pt idx="22">
                  <c:v>43988</c:v>
                </c:pt>
                <c:pt idx="23">
                  <c:v>43995</c:v>
                </c:pt>
                <c:pt idx="24">
                  <c:v>44002</c:v>
                </c:pt>
                <c:pt idx="25">
                  <c:v>44009</c:v>
                </c:pt>
                <c:pt idx="26">
                  <c:v>44016</c:v>
                </c:pt>
                <c:pt idx="27">
                  <c:v>44023</c:v>
                </c:pt>
                <c:pt idx="28">
                  <c:v>44030</c:v>
                </c:pt>
                <c:pt idx="29">
                  <c:v>44037</c:v>
                </c:pt>
                <c:pt idx="30">
                  <c:v>44044</c:v>
                </c:pt>
                <c:pt idx="31">
                  <c:v>44051</c:v>
                </c:pt>
                <c:pt idx="32">
                  <c:v>44058</c:v>
                </c:pt>
                <c:pt idx="33">
                  <c:v>44065</c:v>
                </c:pt>
                <c:pt idx="34">
                  <c:v>44072</c:v>
                </c:pt>
                <c:pt idx="35">
                  <c:v>44079</c:v>
                </c:pt>
                <c:pt idx="36">
                  <c:v>44086</c:v>
                </c:pt>
                <c:pt idx="37">
                  <c:v>44093</c:v>
                </c:pt>
                <c:pt idx="38">
                  <c:v>44100</c:v>
                </c:pt>
                <c:pt idx="39">
                  <c:v>44107</c:v>
                </c:pt>
                <c:pt idx="40">
                  <c:v>44114</c:v>
                </c:pt>
                <c:pt idx="41">
                  <c:v>44121</c:v>
                </c:pt>
                <c:pt idx="42">
                  <c:v>44128</c:v>
                </c:pt>
                <c:pt idx="43">
                  <c:v>44135</c:v>
                </c:pt>
                <c:pt idx="44">
                  <c:v>44142</c:v>
                </c:pt>
                <c:pt idx="45">
                  <c:v>44149</c:v>
                </c:pt>
                <c:pt idx="46">
                  <c:v>44156</c:v>
                </c:pt>
                <c:pt idx="47">
                  <c:v>44163</c:v>
                </c:pt>
                <c:pt idx="48">
                  <c:v>44170</c:v>
                </c:pt>
                <c:pt idx="49">
                  <c:v>44177</c:v>
                </c:pt>
                <c:pt idx="50">
                  <c:v>44184</c:v>
                </c:pt>
                <c:pt idx="51">
                  <c:v>44191</c:v>
                </c:pt>
                <c:pt idx="52">
                  <c:v>44198</c:v>
                </c:pt>
                <c:pt idx="53">
                  <c:v>44205</c:v>
                </c:pt>
                <c:pt idx="54">
                  <c:v>44212</c:v>
                </c:pt>
                <c:pt idx="55">
                  <c:v>44219</c:v>
                </c:pt>
                <c:pt idx="56">
                  <c:v>44226</c:v>
                </c:pt>
                <c:pt idx="57">
                  <c:v>44233</c:v>
                </c:pt>
                <c:pt idx="58">
                  <c:v>44240</c:v>
                </c:pt>
                <c:pt idx="59">
                  <c:v>44247</c:v>
                </c:pt>
                <c:pt idx="60">
                  <c:v>44254</c:v>
                </c:pt>
                <c:pt idx="61">
                  <c:v>44261</c:v>
                </c:pt>
                <c:pt idx="62">
                  <c:v>44268</c:v>
                </c:pt>
                <c:pt idx="63">
                  <c:v>44275</c:v>
                </c:pt>
                <c:pt idx="64">
                  <c:v>44282</c:v>
                </c:pt>
                <c:pt idx="65">
                  <c:v>44289</c:v>
                </c:pt>
                <c:pt idx="66">
                  <c:v>44296</c:v>
                </c:pt>
                <c:pt idx="67">
                  <c:v>44303</c:v>
                </c:pt>
                <c:pt idx="68">
                  <c:v>44310</c:v>
                </c:pt>
                <c:pt idx="69">
                  <c:v>44317</c:v>
                </c:pt>
                <c:pt idx="70">
                  <c:v>44324</c:v>
                </c:pt>
                <c:pt idx="71">
                  <c:v>44331</c:v>
                </c:pt>
                <c:pt idx="72">
                  <c:v>44338</c:v>
                </c:pt>
                <c:pt idx="73">
                  <c:v>44345</c:v>
                </c:pt>
                <c:pt idx="74">
                  <c:v>44352</c:v>
                </c:pt>
                <c:pt idx="75">
                  <c:v>44359</c:v>
                </c:pt>
                <c:pt idx="76">
                  <c:v>44366</c:v>
                </c:pt>
                <c:pt idx="77">
                  <c:v>44373</c:v>
                </c:pt>
                <c:pt idx="78">
                  <c:v>44380</c:v>
                </c:pt>
                <c:pt idx="79">
                  <c:v>44387</c:v>
                </c:pt>
                <c:pt idx="80">
                  <c:v>44394</c:v>
                </c:pt>
                <c:pt idx="81">
                  <c:v>44401</c:v>
                </c:pt>
                <c:pt idx="82">
                  <c:v>44408</c:v>
                </c:pt>
                <c:pt idx="83">
                  <c:v>44415</c:v>
                </c:pt>
                <c:pt idx="84">
                  <c:v>44422</c:v>
                </c:pt>
                <c:pt idx="85">
                  <c:v>44429</c:v>
                </c:pt>
                <c:pt idx="86">
                  <c:v>44436</c:v>
                </c:pt>
                <c:pt idx="87">
                  <c:v>44443</c:v>
                </c:pt>
                <c:pt idx="88">
                  <c:v>44450</c:v>
                </c:pt>
                <c:pt idx="89">
                  <c:v>44457</c:v>
                </c:pt>
                <c:pt idx="90">
                  <c:v>44464</c:v>
                </c:pt>
                <c:pt idx="91">
                  <c:v>44471</c:v>
                </c:pt>
                <c:pt idx="92">
                  <c:v>44478</c:v>
                </c:pt>
                <c:pt idx="93">
                  <c:v>44485</c:v>
                </c:pt>
                <c:pt idx="94">
                  <c:v>44492</c:v>
                </c:pt>
                <c:pt idx="95">
                  <c:v>44499</c:v>
                </c:pt>
                <c:pt idx="96">
                  <c:v>44506</c:v>
                </c:pt>
                <c:pt idx="97">
                  <c:v>44513</c:v>
                </c:pt>
                <c:pt idx="98">
                  <c:v>44520</c:v>
                </c:pt>
                <c:pt idx="99">
                  <c:v>44527</c:v>
                </c:pt>
                <c:pt idx="100">
                  <c:v>44534</c:v>
                </c:pt>
                <c:pt idx="101">
                  <c:v>44541</c:v>
                </c:pt>
                <c:pt idx="102">
                  <c:v>44548</c:v>
                </c:pt>
                <c:pt idx="103">
                  <c:v>44555</c:v>
                </c:pt>
                <c:pt idx="104">
                  <c:v>44562</c:v>
                </c:pt>
                <c:pt idx="105">
                  <c:v>44569</c:v>
                </c:pt>
                <c:pt idx="106">
                  <c:v>44576</c:v>
                </c:pt>
                <c:pt idx="107">
                  <c:v>44583</c:v>
                </c:pt>
                <c:pt idx="108">
                  <c:v>44590</c:v>
                </c:pt>
                <c:pt idx="109">
                  <c:v>44597</c:v>
                </c:pt>
                <c:pt idx="110">
                  <c:v>44604</c:v>
                </c:pt>
                <c:pt idx="111">
                  <c:v>44611</c:v>
                </c:pt>
                <c:pt idx="112">
                  <c:v>44618</c:v>
                </c:pt>
                <c:pt idx="113">
                  <c:v>44625</c:v>
                </c:pt>
              </c:numCache>
            </c:numRef>
          </c:cat>
          <c:val>
            <c:numRef>
              <c:f>Sheet1!$B$1:$B$114</c:f>
              <c:numCache>
                <c:formatCode>#,##0</c:formatCode>
                <c:ptCount val="114"/>
                <c:pt idx="0">
                  <c:v>185</c:v>
                </c:pt>
                <c:pt idx="1">
                  <c:v>378</c:v>
                </c:pt>
                <c:pt idx="2">
                  <c:v>506</c:v>
                </c:pt>
                <c:pt idx="3">
                  <c:v>312</c:v>
                </c:pt>
                <c:pt idx="4">
                  <c:v>263</c:v>
                </c:pt>
                <c:pt idx="5">
                  <c:v>205</c:v>
                </c:pt>
                <c:pt idx="6">
                  <c:v>267</c:v>
                </c:pt>
                <c:pt idx="7">
                  <c:v>173</c:v>
                </c:pt>
                <c:pt idx="8">
                  <c:v>260</c:v>
                </c:pt>
                <c:pt idx="9">
                  <c:v>233</c:v>
                </c:pt>
                <c:pt idx="10">
                  <c:v>288</c:v>
                </c:pt>
                <c:pt idx="11">
                  <c:v>1642</c:v>
                </c:pt>
                <c:pt idx="12">
                  <c:v>15454</c:v>
                </c:pt>
                <c:pt idx="13">
                  <c:v>11935</c:v>
                </c:pt>
                <c:pt idx="14">
                  <c:v>7479</c:v>
                </c:pt>
                <c:pt idx="15">
                  <c:v>5139</c:v>
                </c:pt>
                <c:pt idx="16">
                  <c:v>2989</c:v>
                </c:pt>
                <c:pt idx="17">
                  <c:v>3097</c:v>
                </c:pt>
                <c:pt idx="18">
                  <c:v>1813</c:v>
                </c:pt>
                <c:pt idx="19">
                  <c:v>2176</c:v>
                </c:pt>
                <c:pt idx="20">
                  <c:v>1398</c:v>
                </c:pt>
                <c:pt idx="21">
                  <c:v>1222</c:v>
                </c:pt>
                <c:pt idx="22">
                  <c:v>1418</c:v>
                </c:pt>
                <c:pt idx="23">
                  <c:v>1093</c:v>
                </c:pt>
                <c:pt idx="24">
                  <c:v>1274</c:v>
                </c:pt>
                <c:pt idx="25">
                  <c:v>1124</c:v>
                </c:pt>
                <c:pt idx="26">
                  <c:v>980</c:v>
                </c:pt>
                <c:pt idx="27">
                  <c:v>1080</c:v>
                </c:pt>
                <c:pt idx="28">
                  <c:v>1142</c:v>
                </c:pt>
                <c:pt idx="29">
                  <c:v>988</c:v>
                </c:pt>
                <c:pt idx="30">
                  <c:v>894</c:v>
                </c:pt>
                <c:pt idx="31">
                  <c:v>744</c:v>
                </c:pt>
                <c:pt idx="32">
                  <c:v>674</c:v>
                </c:pt>
                <c:pt idx="33">
                  <c:v>638</c:v>
                </c:pt>
                <c:pt idx="34">
                  <c:v>986</c:v>
                </c:pt>
                <c:pt idx="35">
                  <c:v>874</c:v>
                </c:pt>
                <c:pt idx="36">
                  <c:v>678</c:v>
                </c:pt>
                <c:pt idx="37">
                  <c:v>754</c:v>
                </c:pt>
                <c:pt idx="38" formatCode="General">
                  <c:v>359</c:v>
                </c:pt>
                <c:pt idx="39">
                  <c:v>162</c:v>
                </c:pt>
                <c:pt idx="40" formatCode="General">
                  <c:v>377</c:v>
                </c:pt>
                <c:pt idx="41">
                  <c:v>279</c:v>
                </c:pt>
                <c:pt idx="42" formatCode="General">
                  <c:v>272</c:v>
                </c:pt>
                <c:pt idx="43">
                  <c:v>273</c:v>
                </c:pt>
                <c:pt idx="44" formatCode="General">
                  <c:v>314</c:v>
                </c:pt>
                <c:pt idx="45">
                  <c:v>240</c:v>
                </c:pt>
                <c:pt idx="46">
                  <c:v>318</c:v>
                </c:pt>
                <c:pt idx="47">
                  <c:v>197</c:v>
                </c:pt>
                <c:pt idx="48">
                  <c:v>331</c:v>
                </c:pt>
                <c:pt idx="49">
                  <c:v>367</c:v>
                </c:pt>
                <c:pt idx="50">
                  <c:v>376</c:v>
                </c:pt>
                <c:pt idx="51">
                  <c:v>349</c:v>
                </c:pt>
                <c:pt idx="52">
                  <c:v>422</c:v>
                </c:pt>
                <c:pt idx="53">
                  <c:v>652</c:v>
                </c:pt>
                <c:pt idx="54">
                  <c:v>426</c:v>
                </c:pt>
                <c:pt idx="55">
                  <c:v>322</c:v>
                </c:pt>
                <c:pt idx="56">
                  <c:v>371</c:v>
                </c:pt>
                <c:pt idx="57">
                  <c:v>323</c:v>
                </c:pt>
                <c:pt idx="58">
                  <c:v>281</c:v>
                </c:pt>
                <c:pt idx="59">
                  <c:v>260</c:v>
                </c:pt>
                <c:pt idx="60">
                  <c:v>272</c:v>
                </c:pt>
                <c:pt idx="61">
                  <c:v>302</c:v>
                </c:pt>
                <c:pt idx="62">
                  <c:v>350</c:v>
                </c:pt>
                <c:pt idx="63">
                  <c:v>409</c:v>
                </c:pt>
                <c:pt idx="64">
                  <c:v>607</c:v>
                </c:pt>
                <c:pt idx="65">
                  <c:v>798</c:v>
                </c:pt>
                <c:pt idx="66">
                  <c:v>1086</c:v>
                </c:pt>
                <c:pt idx="67">
                  <c:v>1050</c:v>
                </c:pt>
                <c:pt idx="68">
                  <c:v>939</c:v>
                </c:pt>
                <c:pt idx="69">
                  <c:v>691</c:v>
                </c:pt>
                <c:pt idx="70">
                  <c:v>697</c:v>
                </c:pt>
                <c:pt idx="71">
                  <c:v>692</c:v>
                </c:pt>
                <c:pt idx="72">
                  <c:v>902</c:v>
                </c:pt>
                <c:pt idx="73">
                  <c:v>800</c:v>
                </c:pt>
                <c:pt idx="74">
                  <c:v>390</c:v>
                </c:pt>
                <c:pt idx="75">
                  <c:v>587</c:v>
                </c:pt>
                <c:pt idx="76">
                  <c:v>517</c:v>
                </c:pt>
                <c:pt idx="77">
                  <c:v>334</c:v>
                </c:pt>
                <c:pt idx="78">
                  <c:v>311</c:v>
                </c:pt>
                <c:pt idx="79">
                  <c:v>360</c:v>
                </c:pt>
                <c:pt idx="80">
                  <c:v>339</c:v>
                </c:pt>
                <c:pt idx="81">
                  <c:v>431</c:v>
                </c:pt>
                <c:pt idx="82">
                  <c:v>305</c:v>
                </c:pt>
                <c:pt idx="83">
                  <c:v>286</c:v>
                </c:pt>
                <c:pt idx="84">
                  <c:v>299</c:v>
                </c:pt>
                <c:pt idx="85">
                  <c:v>290</c:v>
                </c:pt>
                <c:pt idx="86">
                  <c:v>344</c:v>
                </c:pt>
                <c:pt idx="87">
                  <c:v>545</c:v>
                </c:pt>
                <c:pt idx="88">
                  <c:v>367</c:v>
                </c:pt>
                <c:pt idx="89">
                  <c:v>550</c:v>
                </c:pt>
                <c:pt idx="90">
                  <c:v>684</c:v>
                </c:pt>
                <c:pt idx="91">
                  <c:v>406</c:v>
                </c:pt>
                <c:pt idx="92">
                  <c:v>327</c:v>
                </c:pt>
                <c:pt idx="93">
                  <c:v>369</c:v>
                </c:pt>
                <c:pt idx="94">
                  <c:v>336</c:v>
                </c:pt>
                <c:pt idx="95">
                  <c:v>308</c:v>
                </c:pt>
                <c:pt idx="96">
                  <c:v>275</c:v>
                </c:pt>
                <c:pt idx="97">
                  <c:v>336</c:v>
                </c:pt>
                <c:pt idx="98">
                  <c:v>217</c:v>
                </c:pt>
                <c:pt idx="99">
                  <c:v>186</c:v>
                </c:pt>
                <c:pt idx="100">
                  <c:v>261</c:v>
                </c:pt>
                <c:pt idx="101">
                  <c:v>337</c:v>
                </c:pt>
                <c:pt idx="102">
                  <c:v>358</c:v>
                </c:pt>
                <c:pt idx="103">
                  <c:v>232</c:v>
                </c:pt>
                <c:pt idx="104">
                  <c:v>227</c:v>
                </c:pt>
                <c:pt idx="105">
                  <c:v>442</c:v>
                </c:pt>
                <c:pt idx="106">
                  <c:v>368</c:v>
                </c:pt>
                <c:pt idx="107">
                  <c:v>289</c:v>
                </c:pt>
                <c:pt idx="108">
                  <c:v>263</c:v>
                </c:pt>
                <c:pt idx="109">
                  <c:v>255</c:v>
                </c:pt>
                <c:pt idx="110">
                  <c:v>228</c:v>
                </c:pt>
                <c:pt idx="111">
                  <c:v>245</c:v>
                </c:pt>
                <c:pt idx="112">
                  <c:v>177</c:v>
                </c:pt>
                <c:pt idx="113">
                  <c:v>206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59095472"/>
        <c:axId val="659096016"/>
      </c:lineChart>
      <c:dateAx>
        <c:axId val="65909547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9096016"/>
        <c:crosses val="autoZero"/>
        <c:auto val="1"/>
        <c:lblOffset val="100"/>
        <c:baseTimeUnit val="days"/>
      </c:dateAx>
      <c:valAx>
        <c:axId val="659096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9095472"/>
        <c:crosses val="autoZero"/>
        <c:crossBetween val="between"/>
      </c:valAx>
      <c:spPr>
        <a:solidFill>
          <a:srgbClr val="FFFFFF"/>
        </a:solidFill>
        <a:ln>
          <a:solidFill>
            <a:srgbClr val="000000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4206323595231174E-2"/>
          <c:y val="6.2235185071399531E-2"/>
          <c:w val="0.65207110105224009"/>
          <c:h val="0.874539985174939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  <a:effectLst/>
            </c:spPr>
          </c:dPt>
          <c:dPt>
            <c:idx val="16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Pt>
            <c:idx val="17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Pt>
            <c:idx val="18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Pt>
            <c:idx val="19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Pt>
            <c:idx val="2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Pt>
            <c:idx val="2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Pt>
            <c:idx val="2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Pt>
            <c:idx val="23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Sheet3!$A$3:$A$24</c:f>
              <c:strCache>
                <c:ptCount val="22"/>
                <c:pt idx="0">
                  <c:v>Total, All Industries</c:v>
                </c:pt>
                <c:pt idx="1">
                  <c:v>Accommodation &amp; Food Services</c:v>
                </c:pt>
                <c:pt idx="2">
                  <c:v>Local Government</c:v>
                </c:pt>
                <c:pt idx="3">
                  <c:v>Arts, Entertainment &amp; Recreation</c:v>
                </c:pt>
                <c:pt idx="4">
                  <c:v>Other Services</c:v>
                </c:pt>
                <c:pt idx="5">
                  <c:v>Wholesale Trade</c:v>
                </c:pt>
                <c:pt idx="6">
                  <c:v>Information</c:v>
                </c:pt>
                <c:pt idx="7">
                  <c:v>Education Services</c:v>
                </c:pt>
                <c:pt idx="8">
                  <c:v>Management of Companies &amp; Enterprises</c:v>
                </c:pt>
                <c:pt idx="9">
                  <c:v>Professional, Scientific &amp; Technical Services</c:v>
                </c:pt>
                <c:pt idx="10">
                  <c:v>Finance &amp; Insurance</c:v>
                </c:pt>
                <c:pt idx="11">
                  <c:v>Real Estate &amp; Rental &amp; Leasing</c:v>
                </c:pt>
                <c:pt idx="12">
                  <c:v>Administrative &amp; Support &amp; Waste Services</c:v>
                </c:pt>
                <c:pt idx="13">
                  <c:v>Mining and Logging</c:v>
                </c:pt>
                <c:pt idx="14">
                  <c:v>Federal Government</c:v>
                </c:pt>
                <c:pt idx="15">
                  <c:v>Farm</c:v>
                </c:pt>
                <c:pt idx="16">
                  <c:v>Manufacturing</c:v>
                </c:pt>
                <c:pt idx="17">
                  <c:v>Health Care &amp; Social Assistance</c:v>
                </c:pt>
                <c:pt idx="18">
                  <c:v>Construction</c:v>
                </c:pt>
                <c:pt idx="19">
                  <c:v>Retail Trade</c:v>
                </c:pt>
                <c:pt idx="20">
                  <c:v>Transportation, Warehousing &amp; Utilities</c:v>
                </c:pt>
                <c:pt idx="21">
                  <c:v>State Government</c:v>
                </c:pt>
              </c:strCache>
            </c:strRef>
          </c:cat>
          <c:val>
            <c:numRef>
              <c:f>Sheet3!$B$3:$B$24</c:f>
              <c:numCache>
                <c:formatCode>#,###,###,##0</c:formatCode>
                <c:ptCount val="22"/>
                <c:pt idx="0">
                  <c:v>-12300</c:v>
                </c:pt>
                <c:pt idx="1">
                  <c:v>-9500</c:v>
                </c:pt>
                <c:pt idx="2">
                  <c:v>-5600</c:v>
                </c:pt>
                <c:pt idx="3">
                  <c:v>-3900</c:v>
                </c:pt>
                <c:pt idx="4">
                  <c:v>-3800</c:v>
                </c:pt>
                <c:pt idx="5">
                  <c:v>-1600</c:v>
                </c:pt>
                <c:pt idx="6">
                  <c:v>-1400</c:v>
                </c:pt>
                <c:pt idx="7">
                  <c:v>-1300</c:v>
                </c:pt>
                <c:pt idx="8">
                  <c:v>-900</c:v>
                </c:pt>
                <c:pt idx="9">
                  <c:v>-800</c:v>
                </c:pt>
                <c:pt idx="10">
                  <c:v>-600</c:v>
                </c:pt>
                <c:pt idx="11">
                  <c:v>-400</c:v>
                </c:pt>
                <c:pt idx="12">
                  <c:v>100</c:v>
                </c:pt>
                <c:pt idx="13">
                  <c:v>200</c:v>
                </c:pt>
                <c:pt idx="14">
                  <c:v>200</c:v>
                </c:pt>
                <c:pt idx="15">
                  <c:v>200</c:v>
                </c:pt>
                <c:pt idx="16">
                  <c:v>400</c:v>
                </c:pt>
                <c:pt idx="17">
                  <c:v>900</c:v>
                </c:pt>
                <c:pt idx="18">
                  <c:v>1400</c:v>
                </c:pt>
                <c:pt idx="19">
                  <c:v>2800</c:v>
                </c:pt>
                <c:pt idx="20">
                  <c:v>5400</c:v>
                </c:pt>
                <c:pt idx="21">
                  <c:v>5900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59097104"/>
        <c:axId val="659098192"/>
      </c:barChart>
      <c:catAx>
        <c:axId val="6590971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9098192"/>
        <c:crosses val="autoZero"/>
        <c:auto val="1"/>
        <c:lblAlgn val="ctr"/>
        <c:lblOffset val="100"/>
        <c:noMultiLvlLbl val="0"/>
      </c:catAx>
      <c:valAx>
        <c:axId val="659098192"/>
        <c:scaling>
          <c:orientation val="minMax"/>
          <c:max val="15000"/>
        </c:scaling>
        <c:delete val="1"/>
        <c:axPos val="b"/>
        <c:numFmt formatCode="#,###,###,##0" sourceLinked="1"/>
        <c:majorTickMark val="none"/>
        <c:minorTickMark val="none"/>
        <c:tickLblPos val="nextTo"/>
        <c:crossAx val="659097104"/>
        <c:crosses val="autoZero"/>
        <c:crossBetween val="between"/>
      </c:valAx>
      <c:spPr>
        <a:solidFill>
          <a:schemeClr val="bg1">
            <a:lumMod val="75000"/>
          </a:schemeClr>
        </a:solidFill>
        <a:ln w="12700">
          <a:solidFill>
            <a:srgbClr val="000000"/>
          </a:solidFill>
        </a:ln>
        <a:effectLst/>
      </c:spPr>
    </c:plotArea>
    <c:plotVisOnly val="1"/>
    <c:dispBlanksAs val="gap"/>
    <c:showDLblsOverMax val="0"/>
  </c:chart>
  <c:spPr>
    <a:solidFill>
      <a:srgbClr val="FFFFFF"/>
    </a:solidFill>
    <a:ln w="12700">
      <a:solidFill>
        <a:srgbClr val="000000"/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3D5C8-5CE9-4A2A-9563-7C7B108A63A5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38B-E109-41F1-B2F4-22CDA8234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742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BC219-F300-4BB4-AFA5-4EEF952A2096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E2F70-1825-414E-8E3E-26331D33A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25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E2F70-1825-414E-8E3E-26331D33AC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49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E2F70-1825-414E-8E3E-26331D33AC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221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E2F70-1825-414E-8E3E-26331D33AC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809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E2F70-1825-414E-8E3E-26331D33AC3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181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B84C4B-93ED-40AE-B5E1-4CE7703DAE1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410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E2F70-1825-414E-8E3E-26331D33AC3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7391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E2F70-1825-414E-8E3E-26331D33AC3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36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1">
          <a:gsLst>
            <a:gs pos="0">
              <a:schemeClr val="bg2">
                <a:tint val="80000"/>
                <a:satMod val="300000"/>
              </a:schemeClr>
            </a:gs>
            <a:gs pos="100000">
              <a:srgbClr val="4D97C7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" y="5638800"/>
            <a:ext cx="9143999" cy="1228898"/>
          </a:xfrm>
          <a:prstGeom prst="rect">
            <a:avLst/>
          </a:prstGeom>
          <a:gradFill flip="none" rotWithShape="1">
            <a:gsLst>
              <a:gs pos="50000">
                <a:schemeClr val="bg2">
                  <a:tint val="80000"/>
                  <a:satMod val="300000"/>
                </a:schemeClr>
              </a:gs>
              <a:gs pos="100000">
                <a:schemeClr val="bg2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2460625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5500"/>
              </a:lnSpc>
              <a:defRPr sz="7200" spc="-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20000"/>
                    </a:srgbClr>
                  </a:outerShdw>
                </a:effectLst>
                <a:latin typeface="+mj-lt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429000"/>
            <a:ext cx="8077200" cy="1600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600"/>
              </a:lnSpc>
              <a:buNone/>
              <a:defRPr sz="4000" spc="-15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8001" y="5881197"/>
            <a:ext cx="2023224" cy="71153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1" y="5485598"/>
            <a:ext cx="9143999" cy="152400"/>
          </a:xfrm>
          <a:prstGeom prst="rect">
            <a:avLst/>
          </a:prstGeom>
          <a:solidFill>
            <a:srgbClr val="4D97C7"/>
          </a:solidFill>
          <a:ln w="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49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Bulleted Lis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lnSpc>
                <a:spcPts val="4500"/>
              </a:lnSpc>
              <a:defRPr spc="-15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20000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ts val="3200"/>
              </a:lnSpc>
              <a:spcBef>
                <a:spcPts val="1200"/>
              </a:spcBef>
              <a:defRPr/>
            </a:lvl1pPr>
            <a:lvl2pPr marL="742950" indent="-285750">
              <a:lnSpc>
                <a:spcPts val="2800"/>
              </a:lnSpc>
              <a:buFont typeface="Calibri" pitchFamily="34" charset="0"/>
              <a:buChar char="–"/>
              <a:defRPr/>
            </a:lvl2pPr>
            <a:lvl3pPr marL="1143000" indent="-228600">
              <a:lnSpc>
                <a:spcPts val="2400"/>
              </a:lnSpc>
              <a:buFont typeface="Wingdings" pitchFamily="2" charset="2"/>
              <a:buChar char="§"/>
              <a:defRPr/>
            </a:lvl3pPr>
            <a:lvl4pPr marL="1600200" indent="-228600">
              <a:lnSpc>
                <a:spcPts val="2000"/>
              </a:lnSpc>
              <a:buFont typeface="Arial" pitchFamily="34" charset="0"/>
              <a:buChar char="•"/>
              <a:defRPr/>
            </a:lvl4pPr>
            <a:lvl5pPr marL="2057400" indent="-228600">
              <a:lnSpc>
                <a:spcPts val="2000"/>
              </a:lnSpc>
              <a:buFont typeface="Calibri" pitchFamily="34" charset="0"/>
              <a:buChar char="–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400800"/>
            <a:ext cx="1066800" cy="365125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400800"/>
            <a:ext cx="6324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071EDCA-9A7B-48C2-9577-AE827478230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9143999" cy="152400"/>
          </a:xfrm>
          <a:prstGeom prst="rect">
            <a:avLst/>
          </a:prstGeom>
          <a:solidFill>
            <a:srgbClr val="4D97C7"/>
          </a:solidFill>
          <a:ln w="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84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Mixed Numbered Lis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>
            <a:lvl1pPr>
              <a:lnSpc>
                <a:spcPts val="4500"/>
              </a:lnSpc>
              <a:defRPr>
                <a:effectLst>
                  <a:outerShdw blurRad="38100" dist="38100" dir="2700000" algn="tl">
                    <a:srgbClr val="000000">
                      <a:alpha val="20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514350" indent="-514350">
              <a:lnSpc>
                <a:spcPts val="3200"/>
              </a:lnSpc>
              <a:spcBef>
                <a:spcPts val="1200"/>
              </a:spcBef>
              <a:buFont typeface="+mj-lt"/>
              <a:buAutoNum type="arabicPeriod"/>
              <a:defRPr/>
            </a:lvl1pPr>
            <a:lvl2pPr marL="971550" indent="-514350">
              <a:lnSpc>
                <a:spcPts val="2800"/>
              </a:lnSpc>
              <a:buFont typeface="Arial" pitchFamily="34" charset="0"/>
              <a:buChar char="•"/>
              <a:defRPr/>
            </a:lvl2pPr>
            <a:lvl3pPr marL="1371600" indent="-457200">
              <a:lnSpc>
                <a:spcPts val="2400"/>
              </a:lnSpc>
              <a:buFont typeface="Calibri" pitchFamily="34" charset="0"/>
              <a:buChar char="–"/>
              <a:defRPr/>
            </a:lvl3pPr>
            <a:lvl4pPr marL="1828800" indent="-457200">
              <a:lnSpc>
                <a:spcPts val="2000"/>
              </a:lnSpc>
              <a:buFont typeface="Wingdings" pitchFamily="2" charset="2"/>
              <a:buChar char="§"/>
              <a:defRPr/>
            </a:lvl4pPr>
            <a:lvl5pPr marL="2286000" indent="-457200">
              <a:lnSpc>
                <a:spcPts val="2000"/>
              </a:lnSpc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3999" cy="152400"/>
          </a:xfrm>
          <a:prstGeom prst="rect">
            <a:avLst/>
          </a:prstGeom>
          <a:solidFill>
            <a:srgbClr val="4D97C7"/>
          </a:solidFill>
          <a:ln w="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400800"/>
            <a:ext cx="1066800" cy="365125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400800"/>
            <a:ext cx="6324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071EDCA-9A7B-48C2-9577-AE82747823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013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lnSpc>
                <a:spcPts val="4500"/>
              </a:lnSpc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20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9624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ts val="2800"/>
              </a:lnSpc>
              <a:defRPr sz="2800"/>
            </a:lvl1pPr>
            <a:lvl2pPr marL="742950" indent="-285750">
              <a:lnSpc>
                <a:spcPts val="2400"/>
              </a:lnSpc>
              <a:buFont typeface="Calibri" pitchFamily="34" charset="0"/>
              <a:buChar char="–"/>
              <a:defRPr sz="2400"/>
            </a:lvl2pPr>
            <a:lvl3pPr marL="1143000" indent="-228600">
              <a:lnSpc>
                <a:spcPts val="2000"/>
              </a:lnSpc>
              <a:buFont typeface="Wingdings" pitchFamily="2" charset="2"/>
              <a:buChar char="§"/>
              <a:defRPr sz="2000"/>
            </a:lvl3pPr>
            <a:lvl4pPr marL="1600200" indent="-228600">
              <a:lnSpc>
                <a:spcPts val="1800"/>
              </a:lnSpc>
              <a:buFont typeface="Arial" pitchFamily="34" charset="0"/>
              <a:buChar char="•"/>
              <a:defRPr sz="1800"/>
            </a:lvl4pPr>
            <a:lvl5pPr marL="2057400" indent="-228600">
              <a:lnSpc>
                <a:spcPts val="1800"/>
              </a:lnSpc>
              <a:buFont typeface="Calibri" pitchFamily="34" charset="0"/>
              <a:buChar char="–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1"/>
          </p:nvPr>
        </p:nvSpPr>
        <p:spPr>
          <a:xfrm>
            <a:off x="4724400" y="1600200"/>
            <a:ext cx="39624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ts val="2800"/>
              </a:lnSpc>
              <a:defRPr sz="2800"/>
            </a:lvl1pPr>
            <a:lvl2pPr marL="742950" indent="-285750">
              <a:lnSpc>
                <a:spcPts val="2400"/>
              </a:lnSpc>
              <a:buFont typeface="Calibri" pitchFamily="34" charset="0"/>
              <a:buChar char="–"/>
              <a:defRPr sz="2400"/>
            </a:lvl2pPr>
            <a:lvl3pPr marL="1143000" indent="-228600">
              <a:lnSpc>
                <a:spcPts val="2000"/>
              </a:lnSpc>
              <a:buFont typeface="Wingdings" pitchFamily="2" charset="2"/>
              <a:buChar char="§"/>
              <a:defRPr sz="2000"/>
            </a:lvl3pPr>
            <a:lvl4pPr marL="1600200" indent="-228600">
              <a:lnSpc>
                <a:spcPts val="1800"/>
              </a:lnSpc>
              <a:buFont typeface="Arial" pitchFamily="34" charset="0"/>
              <a:buChar char="•"/>
              <a:defRPr sz="1800"/>
            </a:lvl4pPr>
            <a:lvl5pPr marL="2057400" indent="-228600">
              <a:lnSpc>
                <a:spcPts val="1800"/>
              </a:lnSpc>
              <a:buFont typeface="Calibri" pitchFamily="34" charset="0"/>
              <a:buChar char="–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3999" cy="152400"/>
          </a:xfrm>
          <a:prstGeom prst="rect">
            <a:avLst/>
          </a:prstGeom>
          <a:solidFill>
            <a:srgbClr val="4D97C7"/>
          </a:solidFill>
          <a:ln w="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400800"/>
            <a:ext cx="1066800" cy="365125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400800"/>
            <a:ext cx="6324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071EDCA-9A7B-48C2-9577-AE82747823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6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lnSpc>
                <a:spcPts val="4500"/>
              </a:lnSpc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20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8115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2255837"/>
            <a:ext cx="3962400" cy="39163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ts val="2800"/>
              </a:lnSpc>
              <a:defRPr sz="2400"/>
            </a:lvl1pPr>
            <a:lvl2pPr marL="742950" indent="-285750">
              <a:lnSpc>
                <a:spcPts val="2400"/>
              </a:lnSpc>
              <a:buFont typeface="Calibri" pitchFamily="34" charset="0"/>
              <a:buChar char="–"/>
              <a:defRPr sz="2400"/>
            </a:lvl2pPr>
            <a:lvl3pPr marL="1143000" indent="-228600">
              <a:lnSpc>
                <a:spcPts val="2000"/>
              </a:lnSpc>
              <a:buFont typeface="Wingdings" pitchFamily="2" charset="2"/>
              <a:buChar char="§"/>
              <a:defRPr sz="2000"/>
            </a:lvl3pPr>
            <a:lvl4pPr marL="1600200" indent="-228600">
              <a:lnSpc>
                <a:spcPts val="1800"/>
              </a:lnSpc>
              <a:buFont typeface="Arial" pitchFamily="34" charset="0"/>
              <a:buChar char="•"/>
              <a:defRPr sz="1800"/>
            </a:lvl4pPr>
            <a:lvl5pPr marL="2057400" indent="-228600">
              <a:lnSpc>
                <a:spcPts val="1800"/>
              </a:lnSpc>
              <a:buFont typeface="Calibri" pitchFamily="34" charset="0"/>
              <a:buChar char="–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570037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4"/>
          </p:nvPr>
        </p:nvSpPr>
        <p:spPr>
          <a:xfrm>
            <a:off x="4724400" y="2255837"/>
            <a:ext cx="3962400" cy="39163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ts val="2800"/>
              </a:lnSpc>
              <a:defRPr sz="2400"/>
            </a:lvl1pPr>
            <a:lvl2pPr marL="742950" indent="-285750">
              <a:lnSpc>
                <a:spcPts val="2400"/>
              </a:lnSpc>
              <a:buFont typeface="Calibri" pitchFamily="34" charset="0"/>
              <a:buChar char="–"/>
              <a:defRPr sz="2400"/>
            </a:lvl2pPr>
            <a:lvl3pPr marL="1143000" indent="-228600">
              <a:lnSpc>
                <a:spcPts val="2000"/>
              </a:lnSpc>
              <a:buFont typeface="Wingdings" pitchFamily="2" charset="2"/>
              <a:buChar char="§"/>
              <a:defRPr sz="2000"/>
            </a:lvl3pPr>
            <a:lvl4pPr marL="1600200" indent="-228600">
              <a:lnSpc>
                <a:spcPts val="1800"/>
              </a:lnSpc>
              <a:buFont typeface="Arial" pitchFamily="34" charset="0"/>
              <a:buChar char="•"/>
              <a:defRPr sz="1800"/>
            </a:lvl4pPr>
            <a:lvl5pPr marL="2057400" indent="-228600">
              <a:lnSpc>
                <a:spcPts val="1800"/>
              </a:lnSpc>
              <a:buFont typeface="Calibri" pitchFamily="34" charset="0"/>
              <a:buChar char="–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9143999" cy="152400"/>
          </a:xfrm>
          <a:prstGeom prst="rect">
            <a:avLst/>
          </a:prstGeom>
          <a:solidFill>
            <a:srgbClr val="4D97C7"/>
          </a:solidFill>
          <a:ln w="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400800"/>
            <a:ext cx="1066800" cy="365125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1600200" y="6400800"/>
            <a:ext cx="6324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071EDCA-9A7B-48C2-9577-AE82747823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332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lnSpc>
                <a:spcPts val="4500"/>
              </a:lnSpc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20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3999" cy="152400"/>
          </a:xfrm>
          <a:prstGeom prst="rect">
            <a:avLst/>
          </a:prstGeom>
          <a:solidFill>
            <a:srgbClr val="4D97C7"/>
          </a:solidFill>
          <a:ln w="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400800"/>
            <a:ext cx="1066800" cy="365125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400800"/>
            <a:ext cx="6324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071EDCA-9A7B-48C2-9577-AE82747823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725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7"/>
            <a:ext cx="3008313" cy="113030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557337"/>
            <a:ext cx="3008313" cy="46910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733800" y="427037"/>
            <a:ext cx="4953000" cy="58213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ts val="3200"/>
              </a:lnSpc>
              <a:defRPr/>
            </a:lvl1pPr>
            <a:lvl2pPr marL="742950" indent="-285750">
              <a:lnSpc>
                <a:spcPts val="2800"/>
              </a:lnSpc>
              <a:buFont typeface="Calibri" pitchFamily="34" charset="0"/>
              <a:buChar char="–"/>
              <a:defRPr/>
            </a:lvl2pPr>
            <a:lvl3pPr marL="1143000" indent="-228600">
              <a:lnSpc>
                <a:spcPts val="2400"/>
              </a:lnSpc>
              <a:buFont typeface="Wingdings" pitchFamily="2" charset="2"/>
              <a:buChar char="§"/>
              <a:defRPr/>
            </a:lvl3pPr>
            <a:lvl4pPr>
              <a:lnSpc>
                <a:spcPts val="2000"/>
              </a:lnSpc>
              <a:defRPr/>
            </a:lvl4pPr>
            <a:lvl5pPr marL="2057400" indent="-228600">
              <a:lnSpc>
                <a:spcPts val="2000"/>
              </a:lnSpc>
              <a:buFont typeface="Calibri" pitchFamily="34" charset="0"/>
              <a:buChar char="–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3999" cy="152400"/>
          </a:xfrm>
          <a:prstGeom prst="rect">
            <a:avLst/>
          </a:prstGeom>
          <a:solidFill>
            <a:srgbClr val="4D97C7"/>
          </a:solidFill>
          <a:ln w="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152400" y="6400800"/>
            <a:ext cx="1066800" cy="365125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400800"/>
            <a:ext cx="6324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071EDCA-9A7B-48C2-9577-AE82747823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4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3999" cy="152400"/>
          </a:xfrm>
          <a:prstGeom prst="rect">
            <a:avLst/>
          </a:prstGeom>
          <a:solidFill>
            <a:srgbClr val="4D97C7"/>
          </a:solidFill>
          <a:ln w="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152400" y="6400800"/>
            <a:ext cx="1066800" cy="365125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400800"/>
            <a:ext cx="6324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071EDCA-9A7B-48C2-9577-AE82747823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29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A/EEO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533400" y="2286000"/>
            <a:ext cx="807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effectLst/>
              </a:rPr>
              <a:t>The EDD is an equal opportunity employer/program. Auxiliary aids and services are available upon request to individuals with disabilities. </a:t>
            </a:r>
            <a:endParaRPr lang="en-US" sz="2800" dirty="0"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1399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2">
                <a:tint val="80000"/>
                <a:satMod val="300000"/>
              </a:schemeClr>
            </a:gs>
            <a:gs pos="100000">
              <a:schemeClr val="bg2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876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i="0" u="none" kern="1200" spc="-15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LMIDFile\Groups$\LISG\LISG Marketing Team\Logos\LMInfo Logo w Web address for prin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149" y="5943600"/>
            <a:ext cx="2590251" cy="685800"/>
          </a:xfrm>
          <a:prstGeom prst="rect">
            <a:avLst/>
          </a:prstGeom>
          <a:noFill/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52400" y="762000"/>
            <a:ext cx="8763000" cy="1752600"/>
          </a:xfrm>
        </p:spPr>
        <p:txBody>
          <a:bodyPr/>
          <a:lstStyle/>
          <a:p>
            <a:pPr algn="ctr"/>
            <a:r>
              <a:rPr lang="en-US" sz="4000" spc="-150" dirty="0">
                <a:effectLst/>
              </a:rPr>
              <a:t>L</a:t>
            </a:r>
            <a:r>
              <a:rPr lang="en-US" sz="4000" spc="-150" dirty="0" smtClean="0">
                <a:effectLst/>
              </a:rPr>
              <a:t>abor Market Update</a:t>
            </a:r>
            <a:br>
              <a:rPr lang="en-US" sz="4000" spc="-150" dirty="0" smtClean="0">
                <a:effectLst/>
              </a:rPr>
            </a:br>
            <a:r>
              <a:rPr lang="en-US" sz="2800" spc="-150" dirty="0" smtClean="0">
                <a:effectLst/>
              </a:rPr>
              <a:t>Golden Sierra Workforce Development Board</a:t>
            </a:r>
            <a:endParaRPr lang="en-US" sz="2800" spc="-150" dirty="0">
              <a:effectLst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04800" y="3657600"/>
            <a:ext cx="8077200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200" spc="0" dirty="0" smtClean="0">
                <a:effectLst/>
                <a:latin typeface="+mj-lt"/>
              </a:rPr>
              <a:t>March 17, 2022</a:t>
            </a:r>
            <a:endParaRPr lang="en-US" sz="2200" spc="0" dirty="0">
              <a:effectLst/>
              <a:latin typeface="+mj-lt"/>
            </a:endParaRPr>
          </a:p>
          <a:p>
            <a:pPr>
              <a:spcBef>
                <a:spcPts val="0"/>
              </a:spcBef>
            </a:pPr>
            <a:endParaRPr lang="en-US" sz="2200" b="1" spc="0" dirty="0">
              <a:effectLst/>
              <a:latin typeface="+mj-lt"/>
            </a:endParaRPr>
          </a:p>
          <a:p>
            <a:pPr>
              <a:spcBef>
                <a:spcPts val="0"/>
              </a:spcBef>
            </a:pPr>
            <a:r>
              <a:rPr lang="en-US" sz="2200" spc="0" dirty="0" smtClean="0">
                <a:effectLst/>
                <a:latin typeface="+mj-lt"/>
                <a:cs typeface="Arial" panose="020B0604020202020204" pitchFamily="34" charset="0"/>
              </a:rPr>
              <a:t>Cara Welch</a:t>
            </a:r>
          </a:p>
          <a:p>
            <a:pPr>
              <a:spcBef>
                <a:spcPts val="0"/>
              </a:spcBef>
            </a:pPr>
            <a:r>
              <a:rPr lang="en-US" sz="2200" spc="0" dirty="0" smtClean="0">
                <a:solidFill>
                  <a:schemeClr val="tx1"/>
                </a:solidFill>
                <a:effectLst/>
                <a:latin typeface="+mj-lt"/>
              </a:rPr>
              <a:t>Labor Market Consultant, LMID</a:t>
            </a:r>
          </a:p>
        </p:txBody>
      </p:sp>
    </p:spTree>
    <p:extLst>
      <p:ext uri="{BB962C8B-B14F-4D97-AF65-F5344CB8AC3E}">
        <p14:creationId xmlns:p14="http://schemas.microsoft.com/office/powerpoint/2010/main" val="243686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593574"/>
            <a:ext cx="9144000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2400" dirty="0">
                <a:latin typeface="+mj-lt"/>
                <a:ea typeface="+mj-ea"/>
                <a:cs typeface="+mj-cs"/>
              </a:rPr>
              <a:t>January 2022 </a:t>
            </a:r>
          </a:p>
          <a:p>
            <a:pPr algn="ctr">
              <a:spcBef>
                <a:spcPct val="0"/>
              </a:spcBef>
              <a:defRPr/>
            </a:pPr>
            <a:r>
              <a:rPr lang="en-US" sz="2400" spc="-150" dirty="0" smtClean="0">
                <a:latin typeface="+mj-lt"/>
                <a:ea typeface="+mj-ea"/>
                <a:cs typeface="Arial" panose="020B0604020202020204" pitchFamily="34" charset="0"/>
              </a:rPr>
              <a:t>Civilian Labor Force &amp; Unemployment Rate </a:t>
            </a:r>
          </a:p>
          <a:p>
            <a:pPr algn="ctr">
              <a:defRPr/>
            </a:pPr>
            <a:r>
              <a:rPr lang="en-US" sz="1400" dirty="0" smtClean="0">
                <a:latin typeface="+mj-lt"/>
                <a:ea typeface="+mj-ea"/>
                <a:cs typeface="+mj-cs"/>
              </a:rPr>
              <a:t>Sources: US Bureau of Labor Statistics; EDD, LMID, Local Area Unemployment Statistics</a:t>
            </a:r>
            <a:endParaRPr lang="en-US" sz="14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52798"/>
              </p:ext>
            </p:extLst>
          </p:nvPr>
        </p:nvGraphicFramePr>
        <p:xfrm>
          <a:off x="114138" y="2069833"/>
          <a:ext cx="8915719" cy="20703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90862"/>
                <a:gridCol w="1447800"/>
                <a:gridCol w="1562404"/>
                <a:gridCol w="1922863"/>
                <a:gridCol w="2191790"/>
              </a:tblGrid>
              <a:tr h="607308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2"/>
                          </a:solidFill>
                          <a:latin typeface="Calibri" panose="020F0502020204030204" pitchFamily="34" charset="0"/>
                        </a:rPr>
                        <a:t>Labor Force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 anchor="b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2"/>
                          </a:solidFill>
                          <a:latin typeface="Calibri" panose="020F0502020204030204" pitchFamily="34" charset="0"/>
                        </a:rPr>
                        <a:t>Employed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 anchor="b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2"/>
                          </a:solidFill>
                          <a:latin typeface="Calibri" panose="020F0502020204030204" pitchFamily="34" charset="0"/>
                        </a:rPr>
                        <a:t>Unemployed 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 anchor="b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bg2"/>
                          </a:solidFill>
                          <a:latin typeface="Calibri" panose="020F0502020204030204" pitchFamily="34" charset="0"/>
                        </a:rPr>
                        <a:t>Unemployment Rate</a:t>
                      </a:r>
                    </a:p>
                  </a:txBody>
                  <a:tcPr anchor="b">
                    <a:solidFill>
                      <a:srgbClr val="002060"/>
                    </a:solidFill>
                  </a:tcPr>
                </a:tc>
              </a:tr>
              <a:tr h="246297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Calibri" panose="020F0502020204030204" pitchFamily="34" charset="0"/>
                        </a:rPr>
                        <a:t>United</a:t>
                      </a:r>
                      <a:r>
                        <a:rPr lang="en-US" sz="1800" b="0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dirty="0" smtClean="0">
                          <a:latin typeface="Calibri" panose="020F0502020204030204" pitchFamily="34" charset="0"/>
                        </a:rPr>
                        <a:t>States</a:t>
                      </a:r>
                      <a:endParaRPr lang="en-US" b="0" dirty="0"/>
                    </a:p>
                  </a:txBody>
                  <a:tcPr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 smtClean="0">
                          <a:latin typeface="Calibri" panose="020F0502020204030204" pitchFamily="34" charset="0"/>
                        </a:rPr>
                        <a:t>162,825,000</a:t>
                      </a:r>
                      <a:endParaRPr lang="en-US" b="0" dirty="0"/>
                    </a:p>
                  </a:txBody>
                  <a:tcPr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 smtClean="0">
                          <a:latin typeface="Calibri" panose="020F0502020204030204" pitchFamily="34" charset="0"/>
                        </a:rPr>
                        <a:t>155,618,000</a:t>
                      </a:r>
                      <a:endParaRPr lang="en-US" b="0" dirty="0"/>
                    </a:p>
                  </a:txBody>
                  <a:tcPr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 smtClean="0">
                          <a:latin typeface="Calibri" panose="020F0502020204030204" pitchFamily="34" charset="0"/>
                        </a:rPr>
                        <a:t>7,207,000</a:t>
                      </a:r>
                      <a:endParaRPr lang="en-US" b="0" dirty="0"/>
                    </a:p>
                  </a:txBody>
                  <a:tcPr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4.4%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solidFill>
                      <a:schemeClr val="bg2">
                        <a:lumMod val="85000"/>
                      </a:schemeClr>
                    </a:solidFill>
                  </a:tcPr>
                </a:tc>
              </a:tr>
              <a:tr h="246297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Calibri" panose="020F0502020204030204" pitchFamily="34" charset="0"/>
                        </a:rPr>
                        <a:t>California</a:t>
                      </a:r>
                      <a:endParaRPr lang="en-US" b="0" dirty="0"/>
                    </a:p>
                  </a:txBody>
                  <a:tcPr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 smtClean="0">
                          <a:latin typeface="Calibri" panose="020F0502020204030204" pitchFamily="34" charset="0"/>
                        </a:rPr>
                        <a:t>19,150,000</a:t>
                      </a:r>
                      <a:endParaRPr lang="en-US" b="0" dirty="0"/>
                    </a:p>
                  </a:txBody>
                  <a:tcPr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 smtClean="0">
                          <a:latin typeface="Calibri" panose="020F0502020204030204" pitchFamily="34" charset="0"/>
                        </a:rPr>
                        <a:t>18,104,900</a:t>
                      </a:r>
                      <a:endParaRPr lang="en-US" b="0" dirty="0"/>
                    </a:p>
                  </a:txBody>
                  <a:tcPr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 smtClean="0">
                          <a:latin typeface="Calibri" panose="020F0502020204030204" pitchFamily="34" charset="0"/>
                        </a:rPr>
                        <a:t>1,045,100</a:t>
                      </a:r>
                      <a:endParaRPr lang="en-US" b="0" dirty="0"/>
                    </a:p>
                  </a:txBody>
                  <a:tcPr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 smtClean="0">
                          <a:latin typeface="Calibri" panose="020F0502020204030204" pitchFamily="34" charset="0"/>
                        </a:rPr>
                        <a:t>5.5%</a:t>
                      </a:r>
                      <a:endParaRPr lang="en-US" b="0" dirty="0"/>
                    </a:p>
                  </a:txBody>
                  <a:tcPr anchor="b">
                    <a:solidFill>
                      <a:schemeClr val="bg2">
                        <a:lumMod val="85000"/>
                      </a:schemeClr>
                    </a:solidFill>
                  </a:tcPr>
                </a:tc>
              </a:tr>
              <a:tr h="246297">
                <a:tc>
                  <a:txBody>
                    <a:bodyPr/>
                    <a:lstStyle/>
                    <a:p>
                      <a:r>
                        <a:rPr lang="en-US" b="0" dirty="0" smtClean="0"/>
                        <a:t>Sacramento MSA</a:t>
                      </a:r>
                      <a:endParaRPr lang="en-US" b="0" dirty="0"/>
                    </a:p>
                  </a:txBody>
                  <a:tcPr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1,108,700</a:t>
                      </a:r>
                      <a:endParaRPr lang="en-US" b="0" dirty="0"/>
                    </a:p>
                  </a:txBody>
                  <a:tcPr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1,053,400</a:t>
                      </a:r>
                      <a:endParaRPr lang="en-US" b="0" dirty="0"/>
                    </a:p>
                  </a:txBody>
                  <a:tcPr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55,200</a:t>
                      </a:r>
                      <a:endParaRPr lang="en-US" b="0" dirty="0"/>
                    </a:p>
                  </a:txBody>
                  <a:tcPr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5.0%</a:t>
                      </a:r>
                      <a:endParaRPr lang="en-US" b="0" dirty="0"/>
                    </a:p>
                  </a:txBody>
                  <a:tcPr anchor="b">
                    <a:solidFill>
                      <a:schemeClr val="bg2">
                        <a:lumMod val="85000"/>
                      </a:schemeClr>
                    </a:solidFill>
                  </a:tcPr>
                </a:tc>
              </a:tr>
              <a:tr h="24629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Golden Sierra</a:t>
                      </a:r>
                      <a:endParaRPr lang="en-US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>
                          <a:latin typeface="Calibri" panose="020F0502020204030204" pitchFamily="34" charset="0"/>
                        </a:rPr>
                        <a:t>282,700</a:t>
                      </a:r>
                      <a:endParaRPr lang="en-US" b="1" dirty="0"/>
                    </a:p>
                  </a:txBody>
                  <a:tcPr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>
                          <a:latin typeface="Calibri" panose="020F0502020204030204" pitchFamily="34" charset="0"/>
                        </a:rPr>
                        <a:t>271,600</a:t>
                      </a:r>
                      <a:endParaRPr lang="en-US" dirty="0"/>
                    </a:p>
                  </a:txBody>
                  <a:tcPr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>
                          <a:latin typeface="Calibri" panose="020F0502020204030204" pitchFamily="34" charset="0"/>
                        </a:rPr>
                        <a:t>11,100</a:t>
                      </a:r>
                      <a:endParaRPr lang="en-US" dirty="0"/>
                    </a:p>
                  </a:txBody>
                  <a:tcPr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>
                          <a:latin typeface="Calibri" panose="020F0502020204030204" pitchFamily="34" charset="0"/>
                        </a:rPr>
                        <a:t>3.9%</a:t>
                      </a:r>
                      <a:endParaRPr lang="en-US" dirty="0"/>
                    </a:p>
                  </a:txBody>
                  <a:tcPr anchor="b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62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Golden Sierra Region includes: Alpine, El Dorado and Placer counties. Sacramento MSA includes El Dorado, Placer, Sacramento, and  Yolo counties. Data is preliminary and not seasonally adjusted.</a:t>
            </a:r>
          </a:p>
        </p:txBody>
      </p:sp>
    </p:spTree>
    <p:extLst>
      <p:ext uri="{BB962C8B-B14F-4D97-AF65-F5344CB8AC3E}">
        <p14:creationId xmlns:p14="http://schemas.microsoft.com/office/powerpoint/2010/main" val="2811242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2805849"/>
              </p:ext>
            </p:extLst>
          </p:nvPr>
        </p:nvGraphicFramePr>
        <p:xfrm>
          <a:off x="76200" y="1371600"/>
          <a:ext cx="8915400" cy="4952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0480" y="381000"/>
            <a:ext cx="91440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2400" spc="-150" dirty="0" smtClean="0">
                <a:latin typeface="+mj-lt"/>
                <a:ea typeface="+mj-ea"/>
                <a:cs typeface="Arial" panose="020B0604020202020204" pitchFamily="34" charset="0"/>
              </a:rPr>
              <a:t>Golden Sierra New Weekly Unemployment Insurance Claims </a:t>
            </a:r>
          </a:p>
          <a:p>
            <a:pPr algn="ctr">
              <a:spcBef>
                <a:spcPct val="0"/>
              </a:spcBef>
              <a:defRPr/>
            </a:pPr>
            <a:r>
              <a:rPr lang="en-US" sz="1400" dirty="0" smtClean="0">
                <a:latin typeface="+mj-lt"/>
                <a:ea typeface="+mj-ea"/>
                <a:cs typeface="+mj-cs"/>
              </a:rPr>
              <a:t>January 2020</a:t>
            </a:r>
            <a:r>
              <a:rPr lang="en-US" sz="14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400" dirty="0" smtClean="0">
                <a:latin typeface="+mj-lt"/>
                <a:ea typeface="+mj-ea"/>
                <a:cs typeface="+mj-cs"/>
              </a:rPr>
              <a:t>– March 2022</a:t>
            </a:r>
          </a:p>
          <a:p>
            <a:pPr algn="ctr">
              <a:defRPr/>
            </a:pPr>
            <a:r>
              <a:rPr lang="en-US" sz="1400" dirty="0" smtClean="0">
                <a:latin typeface="+mj-lt"/>
                <a:ea typeface="+mj-ea"/>
                <a:cs typeface="+mj-cs"/>
              </a:rPr>
              <a:t>Source: EDD, Unemployment Insurance Branch</a:t>
            </a:r>
            <a:endParaRPr lang="en-US" sz="14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" y="6304001"/>
            <a:ext cx="89077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Golden Sierra Region includes: Alpine, El Dorado and Placer counties. The data provided is the number of Unemployment Insurance “new” claim counts. </a:t>
            </a:r>
          </a:p>
          <a:p>
            <a:r>
              <a:rPr lang="en-US" sz="1000" dirty="0" smtClean="0">
                <a:latin typeface="+mj-lt"/>
              </a:rPr>
              <a:t>A “new claim” is the first claim for a benefit year period (</a:t>
            </a:r>
            <a:r>
              <a:rPr lang="en-US" sz="1000" dirty="0" err="1" smtClean="0">
                <a:latin typeface="+mj-lt"/>
              </a:rPr>
              <a:t>ie</a:t>
            </a:r>
            <a:r>
              <a:rPr lang="en-US" sz="1000" dirty="0" smtClean="0">
                <a:latin typeface="+mj-lt"/>
              </a:rPr>
              <a:t>. for the regular UI program it is 52 weeks). An individual would only have one new claim during a benefit year period.</a:t>
            </a:r>
          </a:p>
        </p:txBody>
      </p:sp>
    </p:spTree>
    <p:extLst>
      <p:ext uri="{BB962C8B-B14F-4D97-AF65-F5344CB8AC3E}">
        <p14:creationId xmlns:p14="http://schemas.microsoft.com/office/powerpoint/2010/main" val="283408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5" descr="California Initial UI Claims14">
            <a:extLst>
              <a:ext uri="{FF2B5EF4-FFF2-40B4-BE49-F238E27FC236}">
                <a16:creationId xmlns="" xmlns:a16="http://schemas.microsoft.com/office/drawing/2014/main" id="{D2DF21D5-6BED-4D87-BEE6-AF12B2E86F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02" y="609600"/>
            <a:ext cx="8998707" cy="56388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37942" y="63246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Source: EDD, Unemployment Insurance Branch. The data provided is the number of Unemployment Insurance “initial” claim counts, which includes new claims, additional claims, and transitional claims. </a:t>
            </a:r>
          </a:p>
        </p:txBody>
      </p:sp>
    </p:spTree>
    <p:extLst>
      <p:ext uri="{BB962C8B-B14F-4D97-AF65-F5344CB8AC3E}">
        <p14:creationId xmlns:p14="http://schemas.microsoft.com/office/powerpoint/2010/main" val="368289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1600200" cy="25146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1" dirty="0" smtClean="0">
                <a:effectLst/>
              </a:rPr>
              <a:t>Tracking the Recovery in California Metropolitan Areas as of January 2022</a:t>
            </a:r>
            <a:endParaRPr lang="en-US" sz="1800" b="1" dirty="0">
              <a:effectLst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28600"/>
            <a:ext cx="6178890" cy="622929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0" y="6553200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Source: EDD, LMID, Current Economic Statistics, January 2022 </a:t>
            </a:r>
            <a:r>
              <a:rPr lang="en-US" sz="1000" dirty="0">
                <a:latin typeface="+mj-lt"/>
              </a:rPr>
              <a:t>d</a:t>
            </a:r>
            <a:r>
              <a:rPr lang="en-US" sz="1000" dirty="0" smtClean="0">
                <a:latin typeface="+mj-lt"/>
              </a:rPr>
              <a:t>ata is preliminary and seasonally adjusted.</a:t>
            </a:r>
          </a:p>
        </p:txBody>
      </p:sp>
    </p:spTree>
    <p:extLst>
      <p:ext uri="{BB962C8B-B14F-4D97-AF65-F5344CB8AC3E}">
        <p14:creationId xmlns:p14="http://schemas.microsoft.com/office/powerpoint/2010/main" val="2029469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16194"/>
            <a:ext cx="1752600" cy="420340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000" b="1" dirty="0" smtClean="0">
                <a:effectLst/>
              </a:rPr>
              <a:t>Tracking California’s Industry Recovery</a:t>
            </a:r>
            <a:br>
              <a:rPr lang="en-US" sz="2000" b="1" dirty="0" smtClean="0">
                <a:effectLst/>
              </a:rPr>
            </a:br>
            <a:r>
              <a:rPr lang="en-US" sz="2000" b="1" dirty="0"/>
              <a:t/>
            </a:r>
            <a:br>
              <a:rPr lang="en-US" sz="2000" b="1" dirty="0"/>
            </a:br>
            <a:endParaRPr lang="en-US" sz="1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180928"/>
            <a:ext cx="4966046" cy="643085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0" y="6611779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Source: EDD, LMID, Current Economic Statistics, January 2022 </a:t>
            </a:r>
            <a:r>
              <a:rPr lang="en-US" sz="1000" dirty="0">
                <a:latin typeface="+mj-lt"/>
              </a:rPr>
              <a:t>d</a:t>
            </a:r>
            <a:r>
              <a:rPr lang="en-US" sz="1000" dirty="0" smtClean="0">
                <a:latin typeface="+mj-lt"/>
              </a:rPr>
              <a:t>ata is preliminary and seasonally adjusted.</a:t>
            </a:r>
          </a:p>
        </p:txBody>
      </p:sp>
    </p:spTree>
    <p:extLst>
      <p:ext uri="{BB962C8B-B14F-4D97-AF65-F5344CB8AC3E}">
        <p14:creationId xmlns:p14="http://schemas.microsoft.com/office/powerpoint/2010/main" val="277522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-9590" y="123023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2400" spc="-150" dirty="0" smtClean="0">
                <a:latin typeface="+mj-lt"/>
                <a:ea typeface="+mj-ea"/>
                <a:cs typeface="Arial" panose="020B0604020202020204" pitchFamily="34" charset="0"/>
              </a:rPr>
              <a:t>Sacramento MSA Employment Change</a:t>
            </a:r>
          </a:p>
          <a:p>
            <a:pPr algn="ctr">
              <a:spcBef>
                <a:spcPct val="0"/>
              </a:spcBef>
              <a:defRPr/>
            </a:pPr>
            <a:r>
              <a:rPr lang="en-US" sz="1400" dirty="0" smtClean="0">
                <a:latin typeface="+mj-lt"/>
                <a:ea typeface="+mj-ea"/>
                <a:cs typeface="+mj-cs"/>
              </a:rPr>
              <a:t>February 2020</a:t>
            </a:r>
            <a:r>
              <a:rPr lang="en-US" sz="14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400" dirty="0" smtClean="0">
                <a:latin typeface="+mj-lt"/>
                <a:ea typeface="+mj-ea"/>
                <a:cs typeface="+mj-cs"/>
              </a:rPr>
              <a:t>– January 2022</a:t>
            </a:r>
          </a:p>
          <a:p>
            <a:pPr algn="ctr">
              <a:defRPr/>
            </a:pPr>
            <a:r>
              <a:rPr lang="en-US" sz="1400" dirty="0" smtClean="0">
                <a:latin typeface="+mj-lt"/>
                <a:ea typeface="+mj-ea"/>
                <a:cs typeface="+mj-cs"/>
              </a:rPr>
              <a:t>Source: EDD, LMID, Current Economic Statistics</a:t>
            </a:r>
            <a:endParaRPr lang="en-US" sz="1400" dirty="0"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9590" y="6477000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Sacramento MSA includes: El Dorado, Placer, Sacramento, and Yolo counties. January 2022 data is preliminary</a:t>
            </a:r>
            <a:r>
              <a:rPr lang="en-US" sz="900" dirty="0" smtClean="0">
                <a:latin typeface="+mj-lt"/>
              </a:rPr>
              <a:t>.</a:t>
            </a:r>
          </a:p>
        </p:txBody>
      </p:sp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225931"/>
              </p:ext>
            </p:extLst>
          </p:nvPr>
        </p:nvGraphicFramePr>
        <p:xfrm>
          <a:off x="152400" y="1046353"/>
          <a:ext cx="8744962" cy="5354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04795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305800" cy="1447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 smtClean="0">
                <a:latin typeface="+mj-lt"/>
              </a:rPr>
              <a:t>The EDD is an equal opportunity employer/program. Auxiliary aids and services are available upon request to individuals with disabilities.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90734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8&quot; unique_id=&quot;10002&quot;&gt;&lt;/object&gt;&lt;object type=&quot;2&quot; unique_id=&quot;10003&quot;&gt;&lt;object type=&quot;3&quot; unique_id=&quot;10273&quot;&gt;&lt;property id=&quot;20148&quot; value=&quot;5&quot;/&gt;&lt;property id=&quot;20300&quot; value=&quot;Slide 1&quot;/&gt;&lt;property id=&quot;20307&quot; value=&quot;256&quot;/&gt;&lt;/object&gt;&lt;object type=&quot;3&quot; unique_id=&quot;10274&quot;&gt;&lt;property id=&quot;20148&quot; value=&quot;5&quot;/&gt;&lt;property id=&quot;20300&quot; value=&quot;Slide 2&quot;/&gt;&lt;property id=&quot;20307&quot; value=&quot;257&quot;/&gt;&lt;/object&gt;&lt;object type=&quot;3&quot; unique_id=&quot;10308&quot;&gt;&lt;property id=&quot;20148&quot; value=&quot;5&quot;/&gt;&lt;property id=&quot;20300&quot; value=&quot;Slide 3&quot;/&gt;&lt;property id=&quot;20307&quot; value=&quot;258&quot;/&gt;&lt;/object&gt;&lt;object type=&quot;3&quot; unique_id=&quot;10314&quot;&gt;&lt;property id=&quot;20148&quot; value=&quot;5&quot;/&gt;&lt;property id=&quot;20300&quot; value=&quot;Slide 4&quot;/&gt;&lt;property id=&quot;20307&quot; value=&quot;25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EDD_Theme">
  <a:themeElements>
    <a:clrScheme name="EDD Colors 2">
      <a:dk1>
        <a:srgbClr val="000000"/>
      </a:dk1>
      <a:lt1>
        <a:srgbClr val="000000"/>
      </a:lt1>
      <a:dk2>
        <a:srgbClr val="10A0BC"/>
      </a:dk2>
      <a:lt2>
        <a:srgbClr val="FFFFFF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A98D63"/>
      </a:accent5>
      <a:accent6>
        <a:srgbClr val="E0773C"/>
      </a:accent6>
      <a:hlink>
        <a:srgbClr val="E0773C"/>
      </a:hlink>
      <a:folHlink>
        <a:srgbClr val="B77BB4"/>
      </a:folHlink>
    </a:clrScheme>
    <a:fontScheme name="EDD Fonts">
      <a:majorFont>
        <a:latin typeface="Arial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805345FC32E347B0A6E0F543C2E508" ma:contentTypeVersion="2" ma:contentTypeDescription="Create a new document." ma:contentTypeScope="" ma:versionID="13df7fcca07f19d68e07b2268fa8f88d">
  <xsd:schema xmlns:xsd="http://www.w3.org/2001/XMLSchema" xmlns:xs="http://www.w3.org/2001/XMLSchema" xmlns:p="http://schemas.microsoft.com/office/2006/metadata/properties" xmlns:ns2="38415417-5e46-4594-a6fe-24becc16089f" targetNamespace="http://schemas.microsoft.com/office/2006/metadata/properties" ma:root="true" ma:fieldsID="fed8c6b25309013d9f519f39646f3e3f" ns2:_="">
    <xsd:import namespace="38415417-5e46-4594-a6fe-24becc16089f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415417-5e46-4594-a6fe-24becc16089f" elementFormDefault="qualified">
    <xsd:import namespace="http://schemas.microsoft.com/office/2006/documentManagement/types"/>
    <xsd:import namespace="http://schemas.microsoft.com/office/infopath/2007/PartnerControls"/>
    <xsd:element name="Status" ma:index="8" nillable="true" ma:displayName="Status" ma:internalName="Status">
      <xsd:simpleType>
        <xsd:restriction base="dms:Text">
          <xsd:maxLength value="255"/>
        </xsd:restriction>
      </xsd:simpleType>
    </xsd:element>
    <xsd:element name="Comments" ma:index="9" nillable="true" ma:displayName="Comments" ma:internalName="Comment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38415417-5e46-4594-a6fe-24becc16089f">MACS Reviewing</Status>
    <Comments xmlns="38415417-5e46-4594-a6fe-24becc16089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41881D-3E19-43D8-8679-A188074309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415417-5e46-4594-a6fe-24becc1608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926257-2636-4A03-929F-C6D91EFFAD5E}">
  <ds:schemaRefs>
    <ds:schemaRef ds:uri="38415417-5e46-4594-a6fe-24becc16089f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46CFDCE7-EA50-4A66-BD25-6C286BFB28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EDD_Theme</Template>
  <TotalTime>9203</TotalTime>
  <Words>353</Words>
  <Application>Microsoft Office PowerPoint</Application>
  <PresentationFormat>On-screen Show (4:3)</PresentationFormat>
  <Paragraphs>59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EDD_Theme</vt:lpstr>
      <vt:lpstr>Labor Market Update Golden Sierra Workforce Development Board</vt:lpstr>
      <vt:lpstr>PowerPoint Presentation</vt:lpstr>
      <vt:lpstr>PowerPoint Presentation</vt:lpstr>
      <vt:lpstr>PowerPoint Presentation</vt:lpstr>
      <vt:lpstr>Tracking the Recovery in California Metropolitan Areas as of January 2022</vt:lpstr>
      <vt:lpstr>Tracking California’s Industry Recovery  </vt:lpstr>
      <vt:lpstr>PowerPoint Presentation</vt:lpstr>
      <vt:lpstr>PowerPoint Presentation</vt:lpstr>
    </vt:vector>
  </TitlesOfParts>
  <Company>Employment Development Department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Ung, Diana</dc:creator>
  <cp:lastModifiedBy>Welch, Cara@EDD</cp:lastModifiedBy>
  <cp:revision>398</cp:revision>
  <dcterms:created xsi:type="dcterms:W3CDTF">2013-06-07T16:44:31Z</dcterms:created>
  <dcterms:modified xsi:type="dcterms:W3CDTF">2022-03-16T20:04:47Z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0x010100C8805345FC32E347B0A6E0F543C2E508</vt:lpwstr>
  </property>
  <property fmtid="{D5CDD505-2E9C-101B-9397-08002B2CF9AE}" pid="3" name="Order">
    <vt:r8>19100</vt:r8>
  </property>
</Properties>
</file>